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73" r:id="rId3"/>
    <p:sldId id="274" r:id="rId4"/>
    <p:sldId id="275" r:id="rId5"/>
    <p:sldId id="276" r:id="rId6"/>
    <p:sldId id="257" r:id="rId7"/>
    <p:sldId id="258" r:id="rId8"/>
    <p:sldId id="259" r:id="rId9"/>
    <p:sldId id="262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71" autoAdjust="0"/>
    <p:restoredTop sz="94660"/>
  </p:normalViewPr>
  <p:slideViewPr>
    <p:cSldViewPr>
      <p:cViewPr>
        <p:scale>
          <a:sx n="90" d="100"/>
          <a:sy n="90" d="100"/>
        </p:scale>
        <p:origin x="-378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0AD2E-EFEE-4F12-AFB0-A66275CB691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E154AFC-F228-43E0-B17A-D6F9E3BB8E43}">
      <dgm:prSet phldrT="[Text]" custT="1"/>
      <dgm:spPr>
        <a:solidFill>
          <a:schemeClr val="accent1">
            <a:lumMod val="60000"/>
            <a:lumOff val="40000"/>
          </a:schemeClr>
        </a:solidFill>
        <a:ln w="28575" cmpd="sng"/>
      </dgm:spPr>
      <dgm:t>
        <a:bodyPr/>
        <a:lstStyle/>
        <a:p>
          <a:pPr>
            <a:spcAft>
              <a:spcPts val="0"/>
            </a:spcAft>
          </a:pPr>
          <a:r>
            <a:rPr lang="id-ID" sz="9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BAPPENAS : KOORDINASI PERENCANAAN </a:t>
          </a:r>
        </a:p>
        <a:p>
          <a:pPr>
            <a:spcAft>
              <a:spcPts val="0"/>
            </a:spcAft>
          </a:pPr>
          <a:r>
            <a:rPr lang="id-ID" sz="9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MENKO : KOORDINASI PELAKSANAAN </a:t>
          </a:r>
        </a:p>
        <a:p>
          <a:pPr>
            <a:spcAft>
              <a:spcPts val="0"/>
            </a:spcAft>
          </a:pPr>
          <a:endParaRPr lang="id-ID" sz="400" b="1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id-ID" sz="1400" b="1" dirty="0" smtClean="0">
              <a:solidFill>
                <a:schemeClr val="tx1"/>
              </a:solidFill>
            </a:rPr>
            <a:t>Industrialiasi di luar </a:t>
          </a:r>
          <a:r>
            <a:rPr lang="en-AU" sz="1400" b="1" dirty="0" smtClean="0">
              <a:solidFill>
                <a:schemeClr val="tx1"/>
              </a:solidFill>
            </a:rPr>
            <a:t>J</a:t>
          </a:r>
          <a:r>
            <a:rPr lang="id-ID" sz="1400" b="1" dirty="0" smtClean="0">
              <a:solidFill>
                <a:schemeClr val="tx1"/>
              </a:solidFill>
            </a:rPr>
            <a:t>awa</a:t>
          </a:r>
          <a:endParaRPr lang="id-ID" sz="1400" b="1" dirty="0">
            <a:solidFill>
              <a:schemeClr val="tx1"/>
            </a:solidFill>
          </a:endParaRPr>
        </a:p>
      </dgm:t>
    </dgm:pt>
    <dgm:pt modelId="{CB6C3957-D705-4F7F-9601-243085E572EC}" type="parTrans" cxnId="{65ACC941-8AAA-4B8F-B8D6-8F08D82BC1A2}">
      <dgm:prSet/>
      <dgm:spPr/>
      <dgm:t>
        <a:bodyPr/>
        <a:lstStyle/>
        <a:p>
          <a:endParaRPr lang="id-ID"/>
        </a:p>
      </dgm:t>
    </dgm:pt>
    <dgm:pt modelId="{B1769EE5-6D8E-4CD9-8B37-2552E6F005FD}" type="sibTrans" cxnId="{65ACC941-8AAA-4B8F-B8D6-8F08D82BC1A2}">
      <dgm:prSet/>
      <dgm:spPr/>
      <dgm:t>
        <a:bodyPr/>
        <a:lstStyle/>
        <a:p>
          <a:endParaRPr lang="id-ID"/>
        </a:p>
      </dgm:t>
    </dgm:pt>
    <dgm:pt modelId="{CE76897C-4B47-499D-A8F2-BB1A2E6702FE}">
      <dgm:prSet phldrT="[Text]"/>
      <dgm:spPr>
        <a:solidFill>
          <a:schemeClr val="tx2">
            <a:lumMod val="20000"/>
            <a:lumOff val="80000"/>
          </a:schemeClr>
        </a:solidFill>
        <a:ln w="28575"/>
      </dgm:spPr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* </a:t>
          </a:r>
          <a:r>
            <a:rPr lang="id-ID" b="1" dirty="0" smtClean="0">
              <a:solidFill>
                <a:schemeClr val="tx1"/>
              </a:solidFill>
            </a:rPr>
            <a:t>Penyediaan lahan kawasan industri </a:t>
          </a:r>
        </a:p>
        <a:p>
          <a:r>
            <a:rPr lang="id-ID" b="1" dirty="0" smtClean="0">
              <a:solidFill>
                <a:schemeClr val="tx1"/>
              </a:solidFill>
            </a:rPr>
            <a:t>* SDA </a:t>
          </a:r>
          <a:endParaRPr lang="id-ID" b="1" dirty="0">
            <a:solidFill>
              <a:schemeClr val="tx1"/>
            </a:solidFill>
          </a:endParaRPr>
        </a:p>
      </dgm:t>
    </dgm:pt>
    <dgm:pt modelId="{907313E4-83D7-4A17-8207-38CC0453940D}" type="parTrans" cxnId="{79B9127D-98A4-4271-B329-83BD5D909493}">
      <dgm:prSet/>
      <dgm:spPr/>
      <dgm:t>
        <a:bodyPr/>
        <a:lstStyle/>
        <a:p>
          <a:endParaRPr lang="id-ID"/>
        </a:p>
      </dgm:t>
    </dgm:pt>
    <dgm:pt modelId="{8232EF89-C208-4F3F-9DC1-37FFE2A4B48B}" type="sibTrans" cxnId="{79B9127D-98A4-4271-B329-83BD5D909493}">
      <dgm:prSet/>
      <dgm:spPr/>
      <dgm:t>
        <a:bodyPr/>
        <a:lstStyle/>
        <a:p>
          <a:endParaRPr lang="id-ID"/>
        </a:p>
      </dgm:t>
    </dgm:pt>
    <dgm:pt modelId="{2D103D19-F739-43FA-8CAF-827E9029B038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K</a:t>
          </a:r>
          <a:r>
            <a:rPr lang="id-ID" sz="1100" b="1" dirty="0" smtClean="0">
              <a:solidFill>
                <a:schemeClr val="tx1"/>
              </a:solidFill>
            </a:rPr>
            <a:t>onekti-vitas</a:t>
          </a:r>
          <a:endParaRPr lang="id-ID" sz="1100" b="1" dirty="0">
            <a:solidFill>
              <a:schemeClr val="tx1"/>
            </a:solidFill>
          </a:endParaRPr>
        </a:p>
      </dgm:t>
    </dgm:pt>
    <dgm:pt modelId="{8E7485FF-8650-483F-A442-3DE63BD8F764}" type="parTrans" cxnId="{7975FF75-F7E4-4CDC-A3FA-46707ECE9205}">
      <dgm:prSet/>
      <dgm:spPr/>
      <dgm:t>
        <a:bodyPr/>
        <a:lstStyle/>
        <a:p>
          <a:endParaRPr lang="id-ID"/>
        </a:p>
      </dgm:t>
    </dgm:pt>
    <dgm:pt modelId="{350A0802-7E77-45E4-8739-CD1FEA36DA31}" type="sibTrans" cxnId="{7975FF75-F7E4-4CDC-A3FA-46707ECE9205}">
      <dgm:prSet/>
      <dgm:spPr/>
      <dgm:t>
        <a:bodyPr/>
        <a:lstStyle/>
        <a:p>
          <a:endParaRPr lang="id-ID"/>
        </a:p>
      </dgm:t>
    </dgm:pt>
    <dgm:pt modelId="{2C752A66-E4AF-4AAC-8135-0E9202A7433C}">
      <dgm:prSet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Insentif fiskal dan non fiskal</a:t>
          </a:r>
          <a:endParaRPr lang="id-ID" b="1" dirty="0">
            <a:solidFill>
              <a:schemeClr val="tx1"/>
            </a:solidFill>
          </a:endParaRPr>
        </a:p>
      </dgm:t>
    </dgm:pt>
    <dgm:pt modelId="{C4860682-DAB3-497D-9740-DEFAEF0AD0AB}" type="parTrans" cxnId="{D9E85E9D-06F6-4603-AB84-89E65A2BF3B1}">
      <dgm:prSet/>
      <dgm:spPr/>
      <dgm:t>
        <a:bodyPr/>
        <a:lstStyle/>
        <a:p>
          <a:endParaRPr lang="id-ID"/>
        </a:p>
      </dgm:t>
    </dgm:pt>
    <dgm:pt modelId="{D0DA620D-210E-4011-BD97-ACAEED91F0CD}" type="sibTrans" cxnId="{D9E85E9D-06F6-4603-AB84-89E65A2BF3B1}">
      <dgm:prSet/>
      <dgm:spPr/>
      <dgm:t>
        <a:bodyPr/>
        <a:lstStyle/>
        <a:p>
          <a:endParaRPr lang="id-ID"/>
        </a:p>
      </dgm:t>
    </dgm:pt>
    <dgm:pt modelId="{7789E644-CC86-4F85-AC55-CD5E64E16972}">
      <dgm:prSet custT="1"/>
      <dgm:spPr>
        <a:solidFill>
          <a:srgbClr val="C00000"/>
        </a:solidFill>
        <a:ln>
          <a:solidFill>
            <a:schemeClr val="tx2"/>
          </a:solidFill>
        </a:ln>
      </dgm:spPr>
      <dgm:t>
        <a:bodyPr/>
        <a:lstStyle/>
        <a:p>
          <a:r>
            <a:rPr lang="id-ID" sz="800" b="1" dirty="0" smtClean="0">
              <a:solidFill>
                <a:schemeClr val="bg1"/>
              </a:solidFill>
            </a:rPr>
            <a:t>Penyediaan Tenaga Terampil (BLK, SMK,</a:t>
          </a:r>
          <a:r>
            <a:rPr lang="en-AU" sz="800" b="1" dirty="0" smtClean="0">
              <a:solidFill>
                <a:schemeClr val="bg1"/>
              </a:solidFill>
            </a:rPr>
            <a:t> </a:t>
          </a:r>
          <a:r>
            <a:rPr lang="id-ID" sz="800" b="1" dirty="0" smtClean="0">
              <a:solidFill>
                <a:schemeClr val="bg1"/>
              </a:solidFill>
            </a:rPr>
            <a:t>Politknik</a:t>
          </a:r>
          <a:r>
            <a:rPr lang="id-ID" sz="800" dirty="0" smtClean="0">
              <a:solidFill>
                <a:schemeClr val="bg1"/>
              </a:solidFill>
            </a:rPr>
            <a:t>)</a:t>
          </a:r>
        </a:p>
        <a:p>
          <a:r>
            <a:rPr lang="id-ID" sz="800" b="1" dirty="0" smtClean="0">
              <a:solidFill>
                <a:schemeClr val="bg1"/>
              </a:solidFill>
            </a:rPr>
            <a:t>Mensosialisasi</a:t>
          </a:r>
          <a:r>
            <a:rPr lang="en-AU" sz="800" b="1" dirty="0" smtClean="0">
              <a:solidFill>
                <a:schemeClr val="bg1"/>
              </a:solidFill>
            </a:rPr>
            <a:t>-</a:t>
          </a:r>
          <a:r>
            <a:rPr lang="id-ID" sz="800" b="1" dirty="0" smtClean="0">
              <a:solidFill>
                <a:schemeClr val="bg1"/>
              </a:solidFill>
            </a:rPr>
            <a:t>kan mental Kewirausahaan</a:t>
          </a:r>
          <a:endParaRPr lang="id-ID" sz="800" b="1" dirty="0">
            <a:solidFill>
              <a:schemeClr val="bg1"/>
            </a:solidFill>
          </a:endParaRPr>
        </a:p>
      </dgm:t>
    </dgm:pt>
    <dgm:pt modelId="{7081C152-17BD-4CE2-B717-65CE92F66757}" type="parTrans" cxnId="{1E615C05-A6CB-4D3C-A330-E6D87F8E6335}">
      <dgm:prSet/>
      <dgm:spPr/>
      <dgm:t>
        <a:bodyPr/>
        <a:lstStyle/>
        <a:p>
          <a:endParaRPr lang="id-ID"/>
        </a:p>
      </dgm:t>
    </dgm:pt>
    <dgm:pt modelId="{7AE2B93A-2A1A-43F6-898A-0B2AFE723F15}" type="sibTrans" cxnId="{1E615C05-A6CB-4D3C-A330-E6D87F8E6335}">
      <dgm:prSet/>
      <dgm:spPr/>
      <dgm:t>
        <a:bodyPr/>
        <a:lstStyle/>
        <a:p>
          <a:endParaRPr lang="id-ID"/>
        </a:p>
      </dgm:t>
    </dgm:pt>
    <dgm:pt modelId="{1730D4A6-6261-4EE4-81E2-479E1BD4A6C0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id-ID" sz="1100" b="1" dirty="0" smtClean="0">
              <a:solidFill>
                <a:schemeClr val="tx1"/>
              </a:solidFill>
            </a:rPr>
            <a:t>Science dan Techno Park</a:t>
          </a:r>
          <a:endParaRPr lang="id-ID" sz="1100" b="1" dirty="0">
            <a:solidFill>
              <a:schemeClr val="tx1"/>
            </a:solidFill>
          </a:endParaRPr>
        </a:p>
      </dgm:t>
    </dgm:pt>
    <dgm:pt modelId="{619DAC9C-EAE7-4D47-8E2D-CE4C87CA75CF}" type="parTrans" cxnId="{59BE2316-40E6-4E9C-BCDB-6FC88A992A76}">
      <dgm:prSet/>
      <dgm:spPr/>
      <dgm:t>
        <a:bodyPr/>
        <a:lstStyle/>
        <a:p>
          <a:endParaRPr lang="id-ID"/>
        </a:p>
      </dgm:t>
    </dgm:pt>
    <dgm:pt modelId="{3503C38D-B14A-4316-80BF-2ACFF774F7F6}" type="sibTrans" cxnId="{59BE2316-40E6-4E9C-BCDB-6FC88A992A76}">
      <dgm:prSet/>
      <dgm:spPr/>
      <dgm:t>
        <a:bodyPr/>
        <a:lstStyle/>
        <a:p>
          <a:endParaRPr lang="id-ID"/>
        </a:p>
      </dgm:t>
    </dgm:pt>
    <dgm:pt modelId="{4B7BFE57-B65B-4F5F-9EF2-11F758536CEB}">
      <dgm:prSet phldrT="[Text]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ikim investasi PTSP</a:t>
          </a:r>
        </a:p>
        <a:p>
          <a:r>
            <a:rPr lang="id-ID" b="1" dirty="0" smtClean="0">
              <a:solidFill>
                <a:schemeClr val="tx1"/>
              </a:solidFill>
            </a:rPr>
            <a:t>* Perda bermasalah</a:t>
          </a:r>
          <a:endParaRPr lang="id-ID" b="1" dirty="0">
            <a:solidFill>
              <a:schemeClr val="tx1"/>
            </a:solidFill>
          </a:endParaRPr>
        </a:p>
      </dgm:t>
    </dgm:pt>
    <dgm:pt modelId="{18FF2446-6589-44BF-A9BD-9A0807332D43}" type="sibTrans" cxnId="{33DBA3F7-E8EC-4D32-B946-1396670FD50D}">
      <dgm:prSet/>
      <dgm:spPr/>
      <dgm:t>
        <a:bodyPr/>
        <a:lstStyle/>
        <a:p>
          <a:endParaRPr lang="id-ID"/>
        </a:p>
      </dgm:t>
    </dgm:pt>
    <dgm:pt modelId="{5CA7C459-4A52-4F51-9CF4-462C70CABC6B}" type="parTrans" cxnId="{33DBA3F7-E8EC-4D32-B946-1396670FD50D}">
      <dgm:prSet/>
      <dgm:spPr/>
      <dgm:t>
        <a:bodyPr/>
        <a:lstStyle/>
        <a:p>
          <a:endParaRPr lang="id-ID"/>
        </a:p>
      </dgm:t>
    </dgm:pt>
    <dgm:pt modelId="{29874C7E-9503-4762-A46E-6BA01DF27277}" type="pres">
      <dgm:prSet presAssocID="{5090AD2E-EFEE-4F12-AFB0-A66275CB691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DB4EA4C-E25B-4223-8A9D-73B8829FA739}" type="pres">
      <dgm:prSet presAssocID="{6E154AFC-F228-43E0-B17A-D6F9E3BB8E43}" presName="centerShape" presStyleLbl="node0" presStyleIdx="0" presStyleCnt="1"/>
      <dgm:spPr/>
      <dgm:t>
        <a:bodyPr/>
        <a:lstStyle/>
        <a:p>
          <a:endParaRPr lang="id-ID"/>
        </a:p>
      </dgm:t>
    </dgm:pt>
    <dgm:pt modelId="{F174DD04-2F24-4639-B7FB-5F70598AC1E2}" type="pres">
      <dgm:prSet presAssocID="{CE76897C-4B47-499D-A8F2-BB1A2E6702F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A2BC211-5E3C-4269-BBF3-7E055F24C2F4}" type="pres">
      <dgm:prSet presAssocID="{CE76897C-4B47-499D-A8F2-BB1A2E6702FE}" presName="dummy" presStyleCnt="0"/>
      <dgm:spPr/>
    </dgm:pt>
    <dgm:pt modelId="{B50DF4B0-ECED-49BC-9472-5EEE6CFE7168}" type="pres">
      <dgm:prSet presAssocID="{8232EF89-C208-4F3F-9DC1-37FFE2A4B48B}" presName="sibTrans" presStyleLbl="sibTrans2D1" presStyleIdx="0" presStyleCnt="6"/>
      <dgm:spPr/>
      <dgm:t>
        <a:bodyPr/>
        <a:lstStyle/>
        <a:p>
          <a:endParaRPr lang="id-ID"/>
        </a:p>
      </dgm:t>
    </dgm:pt>
    <dgm:pt modelId="{278B10B2-938B-4962-9BBE-A9020C5D60BA}" type="pres">
      <dgm:prSet presAssocID="{2D103D19-F739-43FA-8CAF-827E9029B03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7075E7-53DB-4659-A833-ABF544852AE6}" type="pres">
      <dgm:prSet presAssocID="{2D103D19-F739-43FA-8CAF-827E9029B038}" presName="dummy" presStyleCnt="0"/>
      <dgm:spPr/>
    </dgm:pt>
    <dgm:pt modelId="{083497D7-D6C4-42C1-AD01-51649C213FA1}" type="pres">
      <dgm:prSet presAssocID="{350A0802-7E77-45E4-8739-CD1FEA36DA31}" presName="sibTrans" presStyleLbl="sibTrans2D1" presStyleIdx="1" presStyleCnt="6"/>
      <dgm:spPr/>
      <dgm:t>
        <a:bodyPr/>
        <a:lstStyle/>
        <a:p>
          <a:endParaRPr lang="id-ID"/>
        </a:p>
      </dgm:t>
    </dgm:pt>
    <dgm:pt modelId="{1710BEC7-D35F-48B7-A1C3-C172FA751611}" type="pres">
      <dgm:prSet presAssocID="{2C752A66-E4AF-4AAC-8135-0E9202A7433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19E6B8-4566-4B5E-8464-089895CA9E74}" type="pres">
      <dgm:prSet presAssocID="{2C752A66-E4AF-4AAC-8135-0E9202A7433C}" presName="dummy" presStyleCnt="0"/>
      <dgm:spPr/>
    </dgm:pt>
    <dgm:pt modelId="{8FC4D3C7-1E44-4765-AA79-C48A7DDE558A}" type="pres">
      <dgm:prSet presAssocID="{D0DA620D-210E-4011-BD97-ACAEED91F0CD}" presName="sibTrans" presStyleLbl="sibTrans2D1" presStyleIdx="2" presStyleCnt="6"/>
      <dgm:spPr/>
      <dgm:t>
        <a:bodyPr/>
        <a:lstStyle/>
        <a:p>
          <a:endParaRPr lang="id-ID"/>
        </a:p>
      </dgm:t>
    </dgm:pt>
    <dgm:pt modelId="{A9B225C9-6C1D-47BB-AFC5-74376F0EA86D}" type="pres">
      <dgm:prSet presAssocID="{4B7BFE57-B65B-4F5F-9EF2-11F758536CE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3BBFF1-A42E-4244-AAEA-C36CE65723DD}" type="pres">
      <dgm:prSet presAssocID="{4B7BFE57-B65B-4F5F-9EF2-11F758536CEB}" presName="dummy" presStyleCnt="0"/>
      <dgm:spPr/>
    </dgm:pt>
    <dgm:pt modelId="{97AF478A-E195-4035-896B-7597C2850368}" type="pres">
      <dgm:prSet presAssocID="{18FF2446-6589-44BF-A9BD-9A0807332D43}" presName="sibTrans" presStyleLbl="sibTrans2D1" presStyleIdx="3" presStyleCnt="6"/>
      <dgm:spPr/>
      <dgm:t>
        <a:bodyPr/>
        <a:lstStyle/>
        <a:p>
          <a:endParaRPr lang="id-ID"/>
        </a:p>
      </dgm:t>
    </dgm:pt>
    <dgm:pt modelId="{0E1E274A-A9C3-4B7B-9941-32B8E8C36606}" type="pres">
      <dgm:prSet presAssocID="{7789E644-CC86-4F85-AC55-CD5E64E1697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8187DBE-8E4D-4994-BDFF-32C66A732F79}" type="pres">
      <dgm:prSet presAssocID="{7789E644-CC86-4F85-AC55-CD5E64E16972}" presName="dummy" presStyleCnt="0"/>
      <dgm:spPr/>
    </dgm:pt>
    <dgm:pt modelId="{0FF151CD-38AC-4CEF-BED3-F507D3B68BA7}" type="pres">
      <dgm:prSet presAssocID="{7AE2B93A-2A1A-43F6-898A-0B2AFE723F15}" presName="sibTrans" presStyleLbl="sibTrans2D1" presStyleIdx="4" presStyleCnt="6"/>
      <dgm:spPr/>
      <dgm:t>
        <a:bodyPr/>
        <a:lstStyle/>
        <a:p>
          <a:endParaRPr lang="id-ID"/>
        </a:p>
      </dgm:t>
    </dgm:pt>
    <dgm:pt modelId="{00B94704-D3B6-4EC7-BF44-4B7DD24B706B}" type="pres">
      <dgm:prSet presAssocID="{1730D4A6-6261-4EE4-81E2-479E1BD4A6C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E9EA92-CBC9-43C9-A928-548A1C9356D8}" type="pres">
      <dgm:prSet presAssocID="{1730D4A6-6261-4EE4-81E2-479E1BD4A6C0}" presName="dummy" presStyleCnt="0"/>
      <dgm:spPr/>
    </dgm:pt>
    <dgm:pt modelId="{8A2FB033-40B2-4661-A980-37C5D528B7A1}" type="pres">
      <dgm:prSet presAssocID="{3503C38D-B14A-4316-80BF-2ACFF774F7F6}" presName="sibTrans" presStyleLbl="sibTrans2D1" presStyleIdx="5" presStyleCnt="6"/>
      <dgm:spPr/>
      <dgm:t>
        <a:bodyPr/>
        <a:lstStyle/>
        <a:p>
          <a:endParaRPr lang="id-ID"/>
        </a:p>
      </dgm:t>
    </dgm:pt>
  </dgm:ptLst>
  <dgm:cxnLst>
    <dgm:cxn modelId="{797B2DC7-6CDB-4195-B885-F56B024CABD3}" type="presOf" srcId="{350A0802-7E77-45E4-8739-CD1FEA36DA31}" destId="{083497D7-D6C4-42C1-AD01-51649C213FA1}" srcOrd="0" destOrd="0" presId="urn:microsoft.com/office/officeart/2005/8/layout/radial6"/>
    <dgm:cxn modelId="{4CD4528B-54EC-4737-AB5A-9FFE8CEFF2BB}" type="presOf" srcId="{7AE2B93A-2A1A-43F6-898A-0B2AFE723F15}" destId="{0FF151CD-38AC-4CEF-BED3-F507D3B68BA7}" srcOrd="0" destOrd="0" presId="urn:microsoft.com/office/officeart/2005/8/layout/radial6"/>
    <dgm:cxn modelId="{F24C267F-0352-4E41-92A1-F53C22157C61}" type="presOf" srcId="{CE76897C-4B47-499D-A8F2-BB1A2E6702FE}" destId="{F174DD04-2F24-4639-B7FB-5F70598AC1E2}" srcOrd="0" destOrd="0" presId="urn:microsoft.com/office/officeart/2005/8/layout/radial6"/>
    <dgm:cxn modelId="{59BE2316-40E6-4E9C-BCDB-6FC88A992A76}" srcId="{6E154AFC-F228-43E0-B17A-D6F9E3BB8E43}" destId="{1730D4A6-6261-4EE4-81E2-479E1BD4A6C0}" srcOrd="5" destOrd="0" parTransId="{619DAC9C-EAE7-4D47-8E2D-CE4C87CA75CF}" sibTransId="{3503C38D-B14A-4316-80BF-2ACFF774F7F6}"/>
    <dgm:cxn modelId="{4268C921-6B9E-4450-9039-E9EEB6F7EDEA}" type="presOf" srcId="{2C752A66-E4AF-4AAC-8135-0E9202A7433C}" destId="{1710BEC7-D35F-48B7-A1C3-C172FA751611}" srcOrd="0" destOrd="0" presId="urn:microsoft.com/office/officeart/2005/8/layout/radial6"/>
    <dgm:cxn modelId="{D9E85E9D-06F6-4603-AB84-89E65A2BF3B1}" srcId="{6E154AFC-F228-43E0-B17A-D6F9E3BB8E43}" destId="{2C752A66-E4AF-4AAC-8135-0E9202A7433C}" srcOrd="2" destOrd="0" parTransId="{C4860682-DAB3-497D-9740-DEFAEF0AD0AB}" sibTransId="{D0DA620D-210E-4011-BD97-ACAEED91F0CD}"/>
    <dgm:cxn modelId="{6E06C68E-859D-4E0C-A813-1A0282F03A24}" type="presOf" srcId="{4B7BFE57-B65B-4F5F-9EF2-11F758536CEB}" destId="{A9B225C9-6C1D-47BB-AFC5-74376F0EA86D}" srcOrd="0" destOrd="0" presId="urn:microsoft.com/office/officeart/2005/8/layout/radial6"/>
    <dgm:cxn modelId="{247E0736-F1A0-4931-9398-33E54ECB075A}" type="presOf" srcId="{3503C38D-B14A-4316-80BF-2ACFF774F7F6}" destId="{8A2FB033-40B2-4661-A980-37C5D528B7A1}" srcOrd="0" destOrd="0" presId="urn:microsoft.com/office/officeart/2005/8/layout/radial6"/>
    <dgm:cxn modelId="{F24660A2-DF03-430D-8A36-E773AD8ED2FB}" type="presOf" srcId="{2D103D19-F739-43FA-8CAF-827E9029B038}" destId="{278B10B2-938B-4962-9BBE-A9020C5D60BA}" srcOrd="0" destOrd="0" presId="urn:microsoft.com/office/officeart/2005/8/layout/radial6"/>
    <dgm:cxn modelId="{65ACC941-8AAA-4B8F-B8D6-8F08D82BC1A2}" srcId="{5090AD2E-EFEE-4F12-AFB0-A66275CB691B}" destId="{6E154AFC-F228-43E0-B17A-D6F9E3BB8E43}" srcOrd="0" destOrd="0" parTransId="{CB6C3957-D705-4F7F-9601-243085E572EC}" sibTransId="{B1769EE5-6D8E-4CD9-8B37-2552E6F005FD}"/>
    <dgm:cxn modelId="{D6080468-921C-4A34-9704-DB9CBF1A7471}" type="presOf" srcId="{7789E644-CC86-4F85-AC55-CD5E64E16972}" destId="{0E1E274A-A9C3-4B7B-9941-32B8E8C36606}" srcOrd="0" destOrd="0" presId="urn:microsoft.com/office/officeart/2005/8/layout/radial6"/>
    <dgm:cxn modelId="{05CB4E8E-2945-418D-B2BE-FD1268B904B4}" type="presOf" srcId="{18FF2446-6589-44BF-A9BD-9A0807332D43}" destId="{97AF478A-E195-4035-896B-7597C2850368}" srcOrd="0" destOrd="0" presId="urn:microsoft.com/office/officeart/2005/8/layout/radial6"/>
    <dgm:cxn modelId="{C6C3AA33-ED7F-4278-AB84-2CC2F16A8A02}" type="presOf" srcId="{8232EF89-C208-4F3F-9DC1-37FFE2A4B48B}" destId="{B50DF4B0-ECED-49BC-9472-5EEE6CFE7168}" srcOrd="0" destOrd="0" presId="urn:microsoft.com/office/officeart/2005/8/layout/radial6"/>
    <dgm:cxn modelId="{7975FF75-F7E4-4CDC-A3FA-46707ECE9205}" srcId="{6E154AFC-F228-43E0-B17A-D6F9E3BB8E43}" destId="{2D103D19-F739-43FA-8CAF-827E9029B038}" srcOrd="1" destOrd="0" parTransId="{8E7485FF-8650-483F-A442-3DE63BD8F764}" sibTransId="{350A0802-7E77-45E4-8739-CD1FEA36DA31}"/>
    <dgm:cxn modelId="{33DBA3F7-E8EC-4D32-B946-1396670FD50D}" srcId="{6E154AFC-F228-43E0-B17A-D6F9E3BB8E43}" destId="{4B7BFE57-B65B-4F5F-9EF2-11F758536CEB}" srcOrd="3" destOrd="0" parTransId="{5CA7C459-4A52-4F51-9CF4-462C70CABC6B}" sibTransId="{18FF2446-6589-44BF-A9BD-9A0807332D43}"/>
    <dgm:cxn modelId="{F2891D07-B73B-4F6A-9C63-376A9821A5A3}" type="presOf" srcId="{1730D4A6-6261-4EE4-81E2-479E1BD4A6C0}" destId="{00B94704-D3B6-4EC7-BF44-4B7DD24B706B}" srcOrd="0" destOrd="0" presId="urn:microsoft.com/office/officeart/2005/8/layout/radial6"/>
    <dgm:cxn modelId="{1E615C05-A6CB-4D3C-A330-E6D87F8E6335}" srcId="{6E154AFC-F228-43E0-B17A-D6F9E3BB8E43}" destId="{7789E644-CC86-4F85-AC55-CD5E64E16972}" srcOrd="4" destOrd="0" parTransId="{7081C152-17BD-4CE2-B717-65CE92F66757}" sibTransId="{7AE2B93A-2A1A-43F6-898A-0B2AFE723F15}"/>
    <dgm:cxn modelId="{79B9127D-98A4-4271-B329-83BD5D909493}" srcId="{6E154AFC-F228-43E0-B17A-D6F9E3BB8E43}" destId="{CE76897C-4B47-499D-A8F2-BB1A2E6702FE}" srcOrd="0" destOrd="0" parTransId="{907313E4-83D7-4A17-8207-38CC0453940D}" sibTransId="{8232EF89-C208-4F3F-9DC1-37FFE2A4B48B}"/>
    <dgm:cxn modelId="{5BC05A82-CC18-4247-8247-3ACC86CE1041}" type="presOf" srcId="{D0DA620D-210E-4011-BD97-ACAEED91F0CD}" destId="{8FC4D3C7-1E44-4765-AA79-C48A7DDE558A}" srcOrd="0" destOrd="0" presId="urn:microsoft.com/office/officeart/2005/8/layout/radial6"/>
    <dgm:cxn modelId="{819475D0-EBC7-4E5E-8FFC-0FE00DB112B5}" type="presOf" srcId="{6E154AFC-F228-43E0-B17A-D6F9E3BB8E43}" destId="{BDB4EA4C-E25B-4223-8A9D-73B8829FA739}" srcOrd="0" destOrd="0" presId="urn:microsoft.com/office/officeart/2005/8/layout/radial6"/>
    <dgm:cxn modelId="{85571333-BB46-4CEF-B26A-99996493DB3A}" type="presOf" srcId="{5090AD2E-EFEE-4F12-AFB0-A66275CB691B}" destId="{29874C7E-9503-4762-A46E-6BA01DF27277}" srcOrd="0" destOrd="0" presId="urn:microsoft.com/office/officeart/2005/8/layout/radial6"/>
    <dgm:cxn modelId="{D9CD2B95-E652-452C-91E5-6B6F86854C8F}" type="presParOf" srcId="{29874C7E-9503-4762-A46E-6BA01DF27277}" destId="{BDB4EA4C-E25B-4223-8A9D-73B8829FA739}" srcOrd="0" destOrd="0" presId="urn:microsoft.com/office/officeart/2005/8/layout/radial6"/>
    <dgm:cxn modelId="{FB62DC8D-4F31-4A01-9A8A-4741FC7B2CE1}" type="presParOf" srcId="{29874C7E-9503-4762-A46E-6BA01DF27277}" destId="{F174DD04-2F24-4639-B7FB-5F70598AC1E2}" srcOrd="1" destOrd="0" presId="urn:microsoft.com/office/officeart/2005/8/layout/radial6"/>
    <dgm:cxn modelId="{4FB907CE-E127-4BE8-BD1B-78B360D58F22}" type="presParOf" srcId="{29874C7E-9503-4762-A46E-6BA01DF27277}" destId="{7A2BC211-5E3C-4269-BBF3-7E055F24C2F4}" srcOrd="2" destOrd="0" presId="urn:microsoft.com/office/officeart/2005/8/layout/radial6"/>
    <dgm:cxn modelId="{9A5E22EF-04BE-4E21-B886-9AA770635C41}" type="presParOf" srcId="{29874C7E-9503-4762-A46E-6BA01DF27277}" destId="{B50DF4B0-ECED-49BC-9472-5EEE6CFE7168}" srcOrd="3" destOrd="0" presId="urn:microsoft.com/office/officeart/2005/8/layout/radial6"/>
    <dgm:cxn modelId="{60ABD295-B1C7-408E-AAD2-47DFCDB57A6C}" type="presParOf" srcId="{29874C7E-9503-4762-A46E-6BA01DF27277}" destId="{278B10B2-938B-4962-9BBE-A9020C5D60BA}" srcOrd="4" destOrd="0" presId="urn:microsoft.com/office/officeart/2005/8/layout/radial6"/>
    <dgm:cxn modelId="{DA24EAA7-9046-4A6A-BBD8-E7A72D575D9D}" type="presParOf" srcId="{29874C7E-9503-4762-A46E-6BA01DF27277}" destId="{897075E7-53DB-4659-A833-ABF544852AE6}" srcOrd="5" destOrd="0" presId="urn:microsoft.com/office/officeart/2005/8/layout/radial6"/>
    <dgm:cxn modelId="{F288E835-B053-4FB3-9B6E-2F51929175B9}" type="presParOf" srcId="{29874C7E-9503-4762-A46E-6BA01DF27277}" destId="{083497D7-D6C4-42C1-AD01-51649C213FA1}" srcOrd="6" destOrd="0" presId="urn:microsoft.com/office/officeart/2005/8/layout/radial6"/>
    <dgm:cxn modelId="{49F88768-2B72-45BA-95E4-D34F0B62864C}" type="presParOf" srcId="{29874C7E-9503-4762-A46E-6BA01DF27277}" destId="{1710BEC7-D35F-48B7-A1C3-C172FA751611}" srcOrd="7" destOrd="0" presId="urn:microsoft.com/office/officeart/2005/8/layout/radial6"/>
    <dgm:cxn modelId="{E0F9E70F-F874-4C0D-9F5E-94BAFFEE3CB0}" type="presParOf" srcId="{29874C7E-9503-4762-A46E-6BA01DF27277}" destId="{CE19E6B8-4566-4B5E-8464-089895CA9E74}" srcOrd="8" destOrd="0" presId="urn:microsoft.com/office/officeart/2005/8/layout/radial6"/>
    <dgm:cxn modelId="{245A14A7-AA71-4FEE-B8DE-35CBC8D5B89E}" type="presParOf" srcId="{29874C7E-9503-4762-A46E-6BA01DF27277}" destId="{8FC4D3C7-1E44-4765-AA79-C48A7DDE558A}" srcOrd="9" destOrd="0" presId="urn:microsoft.com/office/officeart/2005/8/layout/radial6"/>
    <dgm:cxn modelId="{A8BE23A1-870D-4730-BA8C-1F81C0A4252F}" type="presParOf" srcId="{29874C7E-9503-4762-A46E-6BA01DF27277}" destId="{A9B225C9-6C1D-47BB-AFC5-74376F0EA86D}" srcOrd="10" destOrd="0" presId="urn:microsoft.com/office/officeart/2005/8/layout/radial6"/>
    <dgm:cxn modelId="{A5ACD66E-579B-4FB8-BEDA-F3558D7430BF}" type="presParOf" srcId="{29874C7E-9503-4762-A46E-6BA01DF27277}" destId="{ED3BBFF1-A42E-4244-AAEA-C36CE65723DD}" srcOrd="11" destOrd="0" presId="urn:microsoft.com/office/officeart/2005/8/layout/radial6"/>
    <dgm:cxn modelId="{8B330873-423E-486D-97C9-AE2BDEB692D1}" type="presParOf" srcId="{29874C7E-9503-4762-A46E-6BA01DF27277}" destId="{97AF478A-E195-4035-896B-7597C2850368}" srcOrd="12" destOrd="0" presId="urn:microsoft.com/office/officeart/2005/8/layout/radial6"/>
    <dgm:cxn modelId="{988E3726-B31D-4A21-AEF5-D1AB3951B19B}" type="presParOf" srcId="{29874C7E-9503-4762-A46E-6BA01DF27277}" destId="{0E1E274A-A9C3-4B7B-9941-32B8E8C36606}" srcOrd="13" destOrd="0" presId="urn:microsoft.com/office/officeart/2005/8/layout/radial6"/>
    <dgm:cxn modelId="{042FFEA7-79CD-4ECC-BEF1-337822840578}" type="presParOf" srcId="{29874C7E-9503-4762-A46E-6BA01DF27277}" destId="{48187DBE-8E4D-4994-BDFF-32C66A732F79}" srcOrd="14" destOrd="0" presId="urn:microsoft.com/office/officeart/2005/8/layout/radial6"/>
    <dgm:cxn modelId="{D04DFBC9-CA97-45B0-98BC-BEBD5A648D79}" type="presParOf" srcId="{29874C7E-9503-4762-A46E-6BA01DF27277}" destId="{0FF151CD-38AC-4CEF-BED3-F507D3B68BA7}" srcOrd="15" destOrd="0" presId="urn:microsoft.com/office/officeart/2005/8/layout/radial6"/>
    <dgm:cxn modelId="{6001A2BA-97B9-442E-9C05-A81C33AECEC4}" type="presParOf" srcId="{29874C7E-9503-4762-A46E-6BA01DF27277}" destId="{00B94704-D3B6-4EC7-BF44-4B7DD24B706B}" srcOrd="16" destOrd="0" presId="urn:microsoft.com/office/officeart/2005/8/layout/radial6"/>
    <dgm:cxn modelId="{13306133-1960-4D95-8A07-8574700C10E6}" type="presParOf" srcId="{29874C7E-9503-4762-A46E-6BA01DF27277}" destId="{D3E9EA92-CBC9-43C9-A928-548A1C9356D8}" srcOrd="17" destOrd="0" presId="urn:microsoft.com/office/officeart/2005/8/layout/radial6"/>
    <dgm:cxn modelId="{0B0F242F-C0C5-4819-87D5-7FCE0BEBA242}" type="presParOf" srcId="{29874C7E-9503-4762-A46E-6BA01DF27277}" destId="{8A2FB033-40B2-4661-A980-37C5D528B7A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2FB033-40B2-4661-A980-37C5D528B7A1}">
      <dsp:nvSpPr>
        <dsp:cNvPr id="0" name=""/>
        <dsp:cNvSpPr/>
      </dsp:nvSpPr>
      <dsp:spPr>
        <a:xfrm>
          <a:off x="1616601" y="623788"/>
          <a:ext cx="4273154" cy="4273154"/>
        </a:xfrm>
        <a:prstGeom prst="blockArc">
          <a:avLst>
            <a:gd name="adj1" fmla="val 12600000"/>
            <a:gd name="adj2" fmla="val 162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151CD-38AC-4CEF-BED3-F507D3B68BA7}">
      <dsp:nvSpPr>
        <dsp:cNvPr id="0" name=""/>
        <dsp:cNvSpPr/>
      </dsp:nvSpPr>
      <dsp:spPr>
        <a:xfrm>
          <a:off x="1616601" y="623788"/>
          <a:ext cx="4273154" cy="4273154"/>
        </a:xfrm>
        <a:prstGeom prst="blockArc">
          <a:avLst>
            <a:gd name="adj1" fmla="val 9000000"/>
            <a:gd name="adj2" fmla="val 126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F478A-E195-4035-896B-7597C2850368}">
      <dsp:nvSpPr>
        <dsp:cNvPr id="0" name=""/>
        <dsp:cNvSpPr/>
      </dsp:nvSpPr>
      <dsp:spPr>
        <a:xfrm>
          <a:off x="1616601" y="623788"/>
          <a:ext cx="4273154" cy="4273154"/>
        </a:xfrm>
        <a:prstGeom prst="blockArc">
          <a:avLst>
            <a:gd name="adj1" fmla="val 5400000"/>
            <a:gd name="adj2" fmla="val 90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4D3C7-1E44-4765-AA79-C48A7DDE558A}">
      <dsp:nvSpPr>
        <dsp:cNvPr id="0" name=""/>
        <dsp:cNvSpPr/>
      </dsp:nvSpPr>
      <dsp:spPr>
        <a:xfrm>
          <a:off x="1616601" y="623788"/>
          <a:ext cx="4273154" cy="4273154"/>
        </a:xfrm>
        <a:prstGeom prst="blockArc">
          <a:avLst>
            <a:gd name="adj1" fmla="val 1800000"/>
            <a:gd name="adj2" fmla="val 54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497D7-D6C4-42C1-AD01-51649C213FA1}">
      <dsp:nvSpPr>
        <dsp:cNvPr id="0" name=""/>
        <dsp:cNvSpPr/>
      </dsp:nvSpPr>
      <dsp:spPr>
        <a:xfrm>
          <a:off x="1616601" y="623788"/>
          <a:ext cx="4273154" cy="4273154"/>
        </a:xfrm>
        <a:prstGeom prst="blockArc">
          <a:avLst>
            <a:gd name="adj1" fmla="val 19800000"/>
            <a:gd name="adj2" fmla="val 18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DF4B0-ECED-49BC-9472-5EEE6CFE7168}">
      <dsp:nvSpPr>
        <dsp:cNvPr id="0" name=""/>
        <dsp:cNvSpPr/>
      </dsp:nvSpPr>
      <dsp:spPr>
        <a:xfrm>
          <a:off x="1616601" y="623788"/>
          <a:ext cx="4273154" cy="4273154"/>
        </a:xfrm>
        <a:prstGeom prst="blockArc">
          <a:avLst>
            <a:gd name="adj1" fmla="val 16200000"/>
            <a:gd name="adj2" fmla="val 198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4EA4C-E25B-4223-8A9D-73B8829FA739}">
      <dsp:nvSpPr>
        <dsp:cNvPr id="0" name=""/>
        <dsp:cNvSpPr/>
      </dsp:nvSpPr>
      <dsp:spPr>
        <a:xfrm>
          <a:off x="2794725" y="1801912"/>
          <a:ext cx="1916906" cy="191690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9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BAPPENAS : KOORDINASI PERENCANAAN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9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MENKO : KOORDINASI PELAKSANAAN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id-ID" sz="400" b="1" kern="1200" dirty="0" smtClean="0">
            <a:solidFill>
              <a:schemeClr val="tx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1400" b="1" kern="1200" dirty="0" smtClean="0">
              <a:solidFill>
                <a:schemeClr val="tx1"/>
              </a:solidFill>
            </a:rPr>
            <a:t>Industrialiasi di luar </a:t>
          </a:r>
          <a:r>
            <a:rPr lang="en-AU" sz="1400" b="1" kern="1200" dirty="0" smtClean="0">
              <a:solidFill>
                <a:schemeClr val="tx1"/>
              </a:solidFill>
            </a:rPr>
            <a:t>J</a:t>
          </a:r>
          <a:r>
            <a:rPr lang="id-ID" sz="1400" b="1" kern="1200" dirty="0" smtClean="0">
              <a:solidFill>
                <a:schemeClr val="tx1"/>
              </a:solidFill>
            </a:rPr>
            <a:t>awa</a:t>
          </a:r>
          <a:endParaRPr lang="id-ID" sz="1400" b="1" kern="1200" dirty="0">
            <a:solidFill>
              <a:schemeClr val="tx1"/>
            </a:solidFill>
          </a:endParaRPr>
        </a:p>
      </dsp:txBody>
      <dsp:txXfrm>
        <a:off x="2794725" y="1801912"/>
        <a:ext cx="1916906" cy="1916906"/>
      </dsp:txXfrm>
    </dsp:sp>
    <dsp:sp modelId="{F174DD04-2F24-4639-B7FB-5F70598AC1E2}">
      <dsp:nvSpPr>
        <dsp:cNvPr id="0" name=""/>
        <dsp:cNvSpPr/>
      </dsp:nvSpPr>
      <dsp:spPr>
        <a:xfrm>
          <a:off x="3082261" y="1177"/>
          <a:ext cx="1341834" cy="134183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tx1"/>
              </a:solidFill>
            </a:rPr>
            <a:t>* </a:t>
          </a:r>
          <a:r>
            <a:rPr lang="id-ID" sz="1200" b="1" kern="1200" dirty="0" smtClean="0">
              <a:solidFill>
                <a:schemeClr val="tx1"/>
              </a:solidFill>
            </a:rPr>
            <a:t>Penyediaan lahan kawasan industri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tx1"/>
              </a:solidFill>
            </a:rPr>
            <a:t>* SDA </a:t>
          </a:r>
          <a:endParaRPr lang="id-ID" sz="1200" b="1" kern="1200" dirty="0">
            <a:solidFill>
              <a:schemeClr val="tx1"/>
            </a:solidFill>
          </a:endParaRPr>
        </a:p>
      </dsp:txBody>
      <dsp:txXfrm>
        <a:off x="3082261" y="1177"/>
        <a:ext cx="1341834" cy="1341834"/>
      </dsp:txXfrm>
    </dsp:sp>
    <dsp:sp modelId="{278B10B2-938B-4962-9BBE-A9020C5D60BA}">
      <dsp:nvSpPr>
        <dsp:cNvPr id="0" name=""/>
        <dsp:cNvSpPr/>
      </dsp:nvSpPr>
      <dsp:spPr>
        <a:xfrm>
          <a:off x="4890757" y="1045313"/>
          <a:ext cx="1341834" cy="134183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K</a:t>
          </a:r>
          <a:r>
            <a:rPr lang="id-ID" sz="1100" b="1" kern="1200" dirty="0" smtClean="0">
              <a:solidFill>
                <a:schemeClr val="tx1"/>
              </a:solidFill>
            </a:rPr>
            <a:t>onekti-vitas</a:t>
          </a:r>
          <a:endParaRPr lang="id-ID" sz="1100" b="1" kern="1200" dirty="0">
            <a:solidFill>
              <a:schemeClr val="tx1"/>
            </a:solidFill>
          </a:endParaRPr>
        </a:p>
      </dsp:txBody>
      <dsp:txXfrm>
        <a:off x="4890757" y="1045313"/>
        <a:ext cx="1341834" cy="1341834"/>
      </dsp:txXfrm>
    </dsp:sp>
    <dsp:sp modelId="{1710BEC7-D35F-48B7-A1C3-C172FA751611}">
      <dsp:nvSpPr>
        <dsp:cNvPr id="0" name=""/>
        <dsp:cNvSpPr/>
      </dsp:nvSpPr>
      <dsp:spPr>
        <a:xfrm>
          <a:off x="4890757" y="3133584"/>
          <a:ext cx="1341834" cy="134183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tx1"/>
              </a:solidFill>
            </a:rPr>
            <a:t>Insentif fiskal dan non fiskal</a:t>
          </a:r>
          <a:endParaRPr lang="id-ID" sz="1200" b="1" kern="1200" dirty="0">
            <a:solidFill>
              <a:schemeClr val="tx1"/>
            </a:solidFill>
          </a:endParaRPr>
        </a:p>
      </dsp:txBody>
      <dsp:txXfrm>
        <a:off x="4890757" y="3133584"/>
        <a:ext cx="1341834" cy="1341834"/>
      </dsp:txXfrm>
    </dsp:sp>
    <dsp:sp modelId="{A9B225C9-6C1D-47BB-AFC5-74376F0EA86D}">
      <dsp:nvSpPr>
        <dsp:cNvPr id="0" name=""/>
        <dsp:cNvSpPr/>
      </dsp:nvSpPr>
      <dsp:spPr>
        <a:xfrm>
          <a:off x="3082261" y="4177719"/>
          <a:ext cx="1341834" cy="134183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tx1"/>
              </a:solidFill>
            </a:rPr>
            <a:t>ikim investasi PTSP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tx1"/>
              </a:solidFill>
            </a:rPr>
            <a:t>* Perda bermasalah</a:t>
          </a:r>
          <a:endParaRPr lang="id-ID" sz="1200" b="1" kern="1200" dirty="0">
            <a:solidFill>
              <a:schemeClr val="tx1"/>
            </a:solidFill>
          </a:endParaRPr>
        </a:p>
      </dsp:txBody>
      <dsp:txXfrm>
        <a:off x="3082261" y="4177719"/>
        <a:ext cx="1341834" cy="1341834"/>
      </dsp:txXfrm>
    </dsp:sp>
    <dsp:sp modelId="{0E1E274A-A9C3-4B7B-9941-32B8E8C36606}">
      <dsp:nvSpPr>
        <dsp:cNvPr id="0" name=""/>
        <dsp:cNvSpPr/>
      </dsp:nvSpPr>
      <dsp:spPr>
        <a:xfrm>
          <a:off x="1273765" y="3133584"/>
          <a:ext cx="1341834" cy="134183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dirty="0" smtClean="0">
              <a:solidFill>
                <a:schemeClr val="bg1"/>
              </a:solidFill>
            </a:rPr>
            <a:t>Penyediaan Tenaga Terampil (BLK, SMK,</a:t>
          </a:r>
          <a:r>
            <a:rPr lang="en-AU" sz="800" b="1" kern="1200" dirty="0" smtClean="0">
              <a:solidFill>
                <a:schemeClr val="bg1"/>
              </a:solidFill>
            </a:rPr>
            <a:t> </a:t>
          </a:r>
          <a:r>
            <a:rPr lang="id-ID" sz="800" b="1" kern="1200" dirty="0" smtClean="0">
              <a:solidFill>
                <a:schemeClr val="bg1"/>
              </a:solidFill>
            </a:rPr>
            <a:t>Politknik</a:t>
          </a:r>
          <a:r>
            <a:rPr lang="id-ID" sz="800" kern="1200" dirty="0" smtClean="0">
              <a:solidFill>
                <a:schemeClr val="bg1"/>
              </a:solidFill>
            </a:rPr>
            <a:t>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b="1" kern="1200" dirty="0" smtClean="0">
              <a:solidFill>
                <a:schemeClr val="bg1"/>
              </a:solidFill>
            </a:rPr>
            <a:t>Mensosialisasi</a:t>
          </a:r>
          <a:r>
            <a:rPr lang="en-AU" sz="800" b="1" kern="1200" dirty="0" smtClean="0">
              <a:solidFill>
                <a:schemeClr val="bg1"/>
              </a:solidFill>
            </a:rPr>
            <a:t>-</a:t>
          </a:r>
          <a:r>
            <a:rPr lang="id-ID" sz="800" b="1" kern="1200" dirty="0" smtClean="0">
              <a:solidFill>
                <a:schemeClr val="bg1"/>
              </a:solidFill>
            </a:rPr>
            <a:t>kan mental Kewirausahaan</a:t>
          </a:r>
          <a:endParaRPr lang="id-ID" sz="800" b="1" kern="1200" dirty="0">
            <a:solidFill>
              <a:schemeClr val="bg1"/>
            </a:solidFill>
          </a:endParaRPr>
        </a:p>
      </dsp:txBody>
      <dsp:txXfrm>
        <a:off x="1273765" y="3133584"/>
        <a:ext cx="1341834" cy="1341834"/>
      </dsp:txXfrm>
    </dsp:sp>
    <dsp:sp modelId="{00B94704-D3B6-4EC7-BF44-4B7DD24B706B}">
      <dsp:nvSpPr>
        <dsp:cNvPr id="0" name=""/>
        <dsp:cNvSpPr/>
      </dsp:nvSpPr>
      <dsp:spPr>
        <a:xfrm>
          <a:off x="1273765" y="1045313"/>
          <a:ext cx="1341834" cy="134183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b="1" kern="1200" dirty="0" smtClean="0">
              <a:solidFill>
                <a:schemeClr val="tx1"/>
              </a:solidFill>
            </a:rPr>
            <a:t>Science dan Techno Park</a:t>
          </a:r>
          <a:endParaRPr lang="id-ID" sz="1100" b="1" kern="1200" dirty="0">
            <a:solidFill>
              <a:schemeClr val="tx1"/>
            </a:solidFill>
          </a:endParaRPr>
        </a:p>
      </dsp:txBody>
      <dsp:txXfrm>
        <a:off x="1273765" y="1045313"/>
        <a:ext cx="1341834" cy="1341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9C61D-976D-4639-89AD-A4A3AE6F08C6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F40F2-F6F1-4139-B94E-4C22034D9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5DE4-1F87-48C5-827A-5FCDED025B3E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59931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5DE4-1F87-48C5-827A-5FCDED025B3E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5993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" y="685873"/>
            <a:ext cx="6629400" cy="3429365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3558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7125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" y="685873"/>
            <a:ext cx="6629400" cy="3429365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0660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lampiran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066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14C9-1DF7-4CED-814B-A32C98FC9B5E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F459-7702-4D90-A0A7-F134FA05F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14C9-1DF7-4CED-814B-A32C98FC9B5E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F459-7702-4D90-A0A7-F134FA05F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14C9-1DF7-4CED-814B-A32C98FC9B5E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F459-7702-4D90-A0A7-F134FA05F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3EFF-6F55-4DF4-8DE5-515077BE8470}" type="datetime1">
              <a:rPr lang="id-ID" smtClean="0"/>
              <a:pPr/>
              <a:t>07/11/2016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23A9-05BD-44EF-AFDF-9C60A51F9D2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14C9-1DF7-4CED-814B-A32C98FC9B5E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F459-7702-4D90-A0A7-F134FA05F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14C9-1DF7-4CED-814B-A32C98FC9B5E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F459-7702-4D90-A0A7-F134FA05F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14C9-1DF7-4CED-814B-A32C98FC9B5E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F459-7702-4D90-A0A7-F134FA05F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14C9-1DF7-4CED-814B-A32C98FC9B5E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F459-7702-4D90-A0A7-F134FA05F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14C9-1DF7-4CED-814B-A32C98FC9B5E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F459-7702-4D90-A0A7-F134FA05F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14C9-1DF7-4CED-814B-A32C98FC9B5E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F459-7702-4D90-A0A7-F134FA05F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14C9-1DF7-4CED-814B-A32C98FC9B5E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F459-7702-4D90-A0A7-F134FA05F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14C9-1DF7-4CED-814B-A32C98FC9B5E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F459-7702-4D90-A0A7-F134FA05F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14C9-1DF7-4CED-814B-A32C98FC9B5E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EF459-7702-4D90-A0A7-F134FA05F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2" y="1562929"/>
            <a:ext cx="9143999" cy="209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5" tIns="45671" rIns="91345" bIns="45671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16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416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91416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91416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91416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609446" algn="l" defTabSz="91416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1218893" algn="l" defTabSz="91416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828339" algn="l" defTabSz="91416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2437786" algn="l" defTabSz="91416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id-ID" sz="3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PENDIDIKAN TINGGI VOKASI INDONESIA</a:t>
            </a:r>
            <a:endParaRPr lang="en-US" sz="3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2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07504" y="1515223"/>
            <a:ext cx="1344524" cy="8303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b="1" smtClean="0"/>
              <a:t>SMK</a:t>
            </a:r>
            <a:endParaRPr lang="en-AU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107504" y="2780929"/>
            <a:ext cx="1344524" cy="8303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b="1" dirty="0" smtClean="0"/>
              <a:t>VOKASI</a:t>
            </a:r>
            <a:endParaRPr lang="en-AU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107504" y="3981129"/>
            <a:ext cx="1344524" cy="8303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b="1" dirty="0" smtClean="0"/>
              <a:t>AKADEMI</a:t>
            </a:r>
            <a:r>
              <a:rPr lang="id-ID" sz="1600" b="1" dirty="0" smtClean="0"/>
              <a:t> KOMUNITAS</a:t>
            </a:r>
            <a:endParaRPr lang="en-AU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5813387" y="1412776"/>
            <a:ext cx="702829" cy="47491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AU" sz="1600" b="1" smtClean="0"/>
              <a:t>TENAGA KERJA PROFESIONAL INDONESIA</a:t>
            </a:r>
            <a:endParaRPr lang="en-AU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107504" y="5190936"/>
            <a:ext cx="1344524" cy="8303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b="1" smtClean="0"/>
              <a:t>Tenaga Kerja</a:t>
            </a:r>
          </a:p>
          <a:p>
            <a:pPr algn="ctr"/>
            <a:r>
              <a:rPr lang="en-AU" sz="1600" b="1" smtClean="0"/>
              <a:t>Non Profesional</a:t>
            </a:r>
            <a:endParaRPr lang="en-AU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1907703" y="1515223"/>
            <a:ext cx="3384377" cy="8303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b="1" smtClean="0"/>
              <a:t>INPRES REVITALISASI SMK</a:t>
            </a:r>
            <a:endParaRPr lang="en-AU" sz="1400" b="1" dirty="0"/>
          </a:p>
        </p:txBody>
      </p:sp>
      <p:sp>
        <p:nvSpPr>
          <p:cNvPr id="11" name="Right Arrow 10"/>
          <p:cNvSpPr/>
          <p:nvPr/>
        </p:nvSpPr>
        <p:spPr>
          <a:xfrm>
            <a:off x="1525482" y="1731247"/>
            <a:ext cx="310214" cy="43204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364088" y="1731247"/>
            <a:ext cx="449299" cy="42182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07704" y="2780928"/>
            <a:ext cx="3384376" cy="2030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sz="1400" b="1" dirty="0" smtClean="0"/>
              <a:t>REVITALISASI </a:t>
            </a:r>
            <a:r>
              <a:rPr lang="id-ID" sz="1400" b="1" dirty="0" smtClean="0"/>
              <a:t>VOKASI/</a:t>
            </a:r>
            <a:r>
              <a:rPr lang="en-AU" sz="1400" b="1" dirty="0" smtClean="0"/>
              <a:t>POLITEK</a:t>
            </a:r>
            <a:r>
              <a:rPr lang="id-ID" sz="1400" b="1" dirty="0" smtClean="0"/>
              <a:t>/</a:t>
            </a:r>
            <a:r>
              <a:rPr lang="en-AU" sz="1400" b="1" dirty="0" smtClean="0"/>
              <a:t>AKADEMI</a:t>
            </a:r>
            <a:r>
              <a:rPr lang="en-AU" sz="1400" b="1" dirty="0" smtClean="0"/>
              <a:t>:</a:t>
            </a:r>
          </a:p>
          <a:p>
            <a:endParaRPr lang="en-AU" sz="105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400" b="1" dirty="0" smtClean="0">
                <a:solidFill>
                  <a:srgbClr val="C00000"/>
                </a:solidFill>
              </a:rPr>
              <a:t>PENYIAPAN GURU &amp; DOSEN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dirty="0" smtClean="0"/>
              <a:t>PENINGKATAN DAYA TAMPUNG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dirty="0" smtClean="0">
                <a:solidFill>
                  <a:srgbClr val="C00000"/>
                </a:solidFill>
              </a:rPr>
              <a:t>KUALITAS </a:t>
            </a:r>
            <a:r>
              <a:rPr lang="id-ID" sz="1400" b="1" dirty="0" smtClean="0">
                <a:solidFill>
                  <a:srgbClr val="C00000"/>
                </a:solidFill>
              </a:rPr>
              <a:t>SARPRAS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dirty="0" smtClean="0"/>
              <a:t>KERJASAMA INDUSTRI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dirty="0" smtClean="0">
                <a:solidFill>
                  <a:srgbClr val="C00000"/>
                </a:solidFill>
              </a:rPr>
              <a:t>PENAJAMAN KURIKULUM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dirty="0" smtClean="0"/>
              <a:t>SERTIFIKASI; AKREDITASI</a:t>
            </a:r>
            <a:endParaRPr lang="en-AU" sz="1400" b="1" dirty="0"/>
          </a:p>
        </p:txBody>
      </p:sp>
      <p:sp>
        <p:nvSpPr>
          <p:cNvPr id="15" name="Right Arrow 14"/>
          <p:cNvSpPr/>
          <p:nvPr/>
        </p:nvSpPr>
        <p:spPr>
          <a:xfrm>
            <a:off x="1525482" y="2985821"/>
            <a:ext cx="310214" cy="43204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364088" y="2975597"/>
            <a:ext cx="400437" cy="43204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547664" y="4180281"/>
            <a:ext cx="288032" cy="43204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364088" y="4175755"/>
            <a:ext cx="407733" cy="43204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547664" y="5434855"/>
            <a:ext cx="288032" cy="43204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7703" y="5085185"/>
            <a:ext cx="3384377" cy="5110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smtClean="0"/>
              <a:t>REVITALISASI BLK</a:t>
            </a:r>
            <a:endParaRPr lang="en-AU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1907704" y="5650879"/>
            <a:ext cx="3384376" cy="5110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smtClean="0"/>
              <a:t>MAGANG BERSERTIFIKASI</a:t>
            </a:r>
            <a:endParaRPr lang="en-AU" sz="1400" b="1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8317202"/>
              </p:ext>
            </p:extLst>
          </p:nvPr>
        </p:nvGraphicFramePr>
        <p:xfrm>
          <a:off x="7046912" y="1416721"/>
          <a:ext cx="1989584" cy="4745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584"/>
              </a:tblGrid>
              <a:tr h="31295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latin typeface="+mn-lt"/>
                        </a:rPr>
                        <a:t>MEA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44322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b="1" baseline="0" smtClean="0">
                          <a:solidFill>
                            <a:srgbClr val="363635"/>
                          </a:solidFill>
                          <a:latin typeface="+mn-lt"/>
                        </a:rPr>
                        <a:t>SEKTOR: </a:t>
                      </a:r>
                    </a:p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en-US" sz="1200" smtClean="0">
                          <a:solidFill>
                            <a:srgbClr val="363635"/>
                          </a:solidFill>
                          <a:latin typeface="+mn-lt"/>
                        </a:rPr>
                        <a:t>Kesehatan</a:t>
                      </a:r>
                      <a:endParaRPr lang="en-US" sz="1200">
                        <a:latin typeface="+mn-lt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smtClean="0">
                          <a:solidFill>
                            <a:srgbClr val="363635"/>
                          </a:solidFill>
                          <a:latin typeface="+mn-lt"/>
                        </a:rPr>
                        <a:t>2. Pariwisata</a:t>
                      </a:r>
                      <a:endParaRPr lang="en-US" sz="1200">
                        <a:latin typeface="+mn-lt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smtClean="0">
                          <a:solidFill>
                            <a:srgbClr val="363635"/>
                          </a:solidFill>
                          <a:latin typeface="+mn-lt"/>
                        </a:rPr>
                        <a:t>3. Jasa Logistik</a:t>
                      </a:r>
                      <a:endParaRPr lang="en-US" sz="1200">
                        <a:latin typeface="+mn-lt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smtClean="0">
                          <a:solidFill>
                            <a:srgbClr val="363635"/>
                          </a:solidFill>
                          <a:latin typeface="+mn-lt"/>
                        </a:rPr>
                        <a:t>4. Jasa Online</a:t>
                      </a:r>
                      <a:endParaRPr lang="en-US" sz="1200">
                        <a:latin typeface="+mn-lt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smtClean="0">
                          <a:solidFill>
                            <a:srgbClr val="363635"/>
                          </a:solidFill>
                          <a:latin typeface="+mn-lt"/>
                        </a:rPr>
                        <a:t>5. Jasa Angkutan Udara</a:t>
                      </a:r>
                      <a:endParaRPr lang="en-US" sz="1200">
                        <a:latin typeface="+mn-lt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smtClean="0">
                          <a:solidFill>
                            <a:srgbClr val="363635"/>
                          </a:solidFill>
                          <a:latin typeface="+mn-lt"/>
                        </a:rPr>
                        <a:t>6. Produk berbasis Agro</a:t>
                      </a:r>
                      <a:endParaRPr lang="en-US" sz="1200">
                        <a:latin typeface="+mn-lt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smtClean="0">
                          <a:solidFill>
                            <a:srgbClr val="363635"/>
                          </a:solidFill>
                          <a:latin typeface="+mn-lt"/>
                        </a:rPr>
                        <a:t>7. Barang barang elektronik</a:t>
                      </a:r>
                      <a:endParaRPr lang="en-US" sz="1200">
                        <a:latin typeface="+mn-lt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smtClean="0">
                          <a:solidFill>
                            <a:srgbClr val="363635"/>
                          </a:solidFill>
                          <a:latin typeface="+mn-lt"/>
                        </a:rPr>
                        <a:t>8. Perikanan</a:t>
                      </a:r>
                      <a:endParaRPr lang="en-US" sz="1200">
                        <a:latin typeface="+mn-lt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smtClean="0">
                          <a:solidFill>
                            <a:srgbClr val="363635"/>
                          </a:solidFill>
                          <a:latin typeface="+mn-lt"/>
                        </a:rPr>
                        <a:t>9. Produk berbasis karet</a:t>
                      </a:r>
                      <a:endParaRPr lang="en-US" sz="1200">
                        <a:latin typeface="+mn-lt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smtClean="0">
                          <a:solidFill>
                            <a:srgbClr val="363635"/>
                          </a:solidFill>
                          <a:latin typeface="+mn-lt"/>
                        </a:rPr>
                        <a:t>10. Tekstil dan Pakaian</a:t>
                      </a:r>
                      <a:endParaRPr lang="en-US" sz="1200">
                        <a:latin typeface="+mn-lt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smtClean="0">
                          <a:solidFill>
                            <a:srgbClr val="363635"/>
                          </a:solidFill>
                          <a:latin typeface="+mn-lt"/>
                        </a:rPr>
                        <a:t>11. Automotif</a:t>
                      </a:r>
                      <a:endParaRPr lang="en-US" sz="1200">
                        <a:latin typeface="+mn-lt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smtClean="0">
                          <a:solidFill>
                            <a:srgbClr val="363635"/>
                          </a:solidFill>
                          <a:latin typeface="+mn-lt"/>
                        </a:rPr>
                        <a:t>12. Produk berbasis kayu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200" smtClean="0">
                        <a:solidFill>
                          <a:srgbClr val="363635"/>
                        </a:solidFill>
                        <a:latin typeface="+mn-lt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b="1" smtClean="0">
                          <a:solidFill>
                            <a:srgbClr val="363635"/>
                          </a:solidFill>
                          <a:latin typeface="+mn-lt"/>
                        </a:rPr>
                        <a:t>PROFESI:</a:t>
                      </a:r>
                    </a:p>
                    <a:p>
                      <a:pPr>
                        <a:buAutoNum type="arabicPeriod"/>
                      </a:pPr>
                      <a:r>
                        <a:rPr lang="en-US" sz="1200" smtClean="0">
                          <a:solidFill>
                            <a:srgbClr val="363635"/>
                          </a:solidFill>
                          <a:latin typeface="+mn-lt"/>
                        </a:rPr>
                        <a:t> Insinyur</a:t>
                      </a:r>
                      <a:endParaRPr lang="en-US" sz="1200" smtClean="0">
                        <a:latin typeface="+mn-lt"/>
                      </a:endParaRPr>
                    </a:p>
                    <a:p>
                      <a:r>
                        <a:rPr lang="en-US" sz="1200" smtClean="0">
                          <a:solidFill>
                            <a:srgbClr val="363635"/>
                          </a:solidFill>
                          <a:latin typeface="+mn-lt"/>
                        </a:rPr>
                        <a:t>2. Perawat</a:t>
                      </a:r>
                      <a:endParaRPr lang="en-US" sz="1200" smtClean="0">
                        <a:latin typeface="+mn-lt"/>
                      </a:endParaRPr>
                    </a:p>
                    <a:p>
                      <a:r>
                        <a:rPr lang="en-US" sz="1200" smtClean="0">
                          <a:solidFill>
                            <a:srgbClr val="363635"/>
                          </a:solidFill>
                          <a:latin typeface="+mn-lt"/>
                        </a:rPr>
                        <a:t>3. Arsitek</a:t>
                      </a:r>
                      <a:endParaRPr lang="en-US" sz="1200" smtClean="0">
                        <a:latin typeface="+mn-lt"/>
                      </a:endParaRPr>
                    </a:p>
                    <a:p>
                      <a:r>
                        <a:rPr lang="en-US" sz="1200" smtClean="0">
                          <a:solidFill>
                            <a:srgbClr val="363635"/>
                          </a:solidFill>
                          <a:latin typeface="+mn-lt"/>
                        </a:rPr>
                        <a:t>4. Surveyor</a:t>
                      </a:r>
                      <a:endParaRPr lang="en-US" sz="1200" smtClean="0">
                        <a:latin typeface="+mn-lt"/>
                      </a:endParaRPr>
                    </a:p>
                    <a:p>
                      <a:r>
                        <a:rPr lang="en-US" sz="1200" smtClean="0">
                          <a:solidFill>
                            <a:srgbClr val="363635"/>
                          </a:solidFill>
                          <a:latin typeface="+mn-lt"/>
                        </a:rPr>
                        <a:t>5. Dokter</a:t>
                      </a:r>
                      <a:endParaRPr lang="en-US" sz="1200" smtClean="0">
                        <a:latin typeface="+mn-lt"/>
                      </a:endParaRPr>
                    </a:p>
                    <a:p>
                      <a:r>
                        <a:rPr lang="en-US" sz="1200" smtClean="0">
                          <a:solidFill>
                            <a:srgbClr val="363635"/>
                          </a:solidFill>
                          <a:latin typeface="+mn-lt"/>
                        </a:rPr>
                        <a:t>6. Dokter Gigi</a:t>
                      </a:r>
                      <a:endParaRPr lang="en-US" sz="1200" smtClean="0">
                        <a:latin typeface="+mn-lt"/>
                      </a:endParaRPr>
                    </a:p>
                    <a:p>
                      <a:r>
                        <a:rPr lang="en-US" sz="1200" smtClean="0">
                          <a:solidFill>
                            <a:srgbClr val="363635"/>
                          </a:solidFill>
                          <a:latin typeface="+mn-lt"/>
                        </a:rPr>
                        <a:t>7. Akuntan</a:t>
                      </a:r>
                      <a:endParaRPr lang="en-US" sz="1200" smtClean="0">
                        <a:latin typeface="+mn-lt"/>
                      </a:endParaRPr>
                    </a:p>
                    <a:p>
                      <a:r>
                        <a:rPr lang="en-US" sz="1200" smtClean="0">
                          <a:solidFill>
                            <a:srgbClr val="363635"/>
                          </a:solidFill>
                          <a:latin typeface="+mn-lt"/>
                        </a:rPr>
                        <a:t>8. Layanan Pariwisata</a:t>
                      </a:r>
                      <a:endParaRPr lang="en-US" sz="1200" smtClean="0"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3" name="Right Arrow 22"/>
          <p:cNvSpPr/>
          <p:nvPr/>
        </p:nvSpPr>
        <p:spPr>
          <a:xfrm>
            <a:off x="5364088" y="5430329"/>
            <a:ext cx="400437" cy="43204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5400000">
            <a:off x="4410930" y="3590072"/>
            <a:ext cx="4749132" cy="394543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412080"/>
            <a:ext cx="9144000" cy="5686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smtClean="0">
                <a:latin typeface="+mn-lt"/>
              </a:rPr>
              <a:t>REVITALISASI PENDIDIKAN VOKASIONAL</a:t>
            </a:r>
            <a:endParaRPr lang="en-US" altLang="en-US" sz="2400" b="1" dirty="0" smtClean="0">
              <a:latin typeface="+mn-lt"/>
            </a:endParaRPr>
          </a:p>
        </p:txBody>
      </p:sp>
      <p:pic>
        <p:nvPicPr>
          <p:cNvPr id="26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433"/>
          <a:stretch>
            <a:fillRect/>
          </a:stretch>
        </p:blipFill>
        <p:spPr bwMode="auto">
          <a:xfrm>
            <a:off x="37554" y="41986"/>
            <a:ext cx="973351" cy="104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5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02896" y="6645275"/>
            <a:ext cx="2133600" cy="365125"/>
          </a:xfrm>
        </p:spPr>
        <p:txBody>
          <a:bodyPr>
            <a:normAutofit/>
          </a:bodyPr>
          <a:lstStyle/>
          <a:p>
            <a:fld id="{A8506036-6AD7-468D-8D01-848F17CD5CEC}" type="slidenum">
              <a:rPr lang="id-ID" smtClean="0"/>
              <a:pPr/>
              <a:t>2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04664"/>
            <a:ext cx="7520940" cy="79208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Franklin Gothic Medium Cond" pitchFamily="34" charset="0"/>
              </a:rPr>
              <a:t>STRATEGI REVITALISASI PENDIDIKAN </a:t>
            </a:r>
            <a:r>
              <a:rPr lang="en-US" sz="3600" b="1" dirty="0" smtClean="0">
                <a:latin typeface="Franklin Gothic Medium Cond" pitchFamily="34" charset="0"/>
              </a:rPr>
              <a:t>VOKASI</a:t>
            </a:r>
            <a:endParaRPr lang="id-ID" sz="3600" b="1" dirty="0">
              <a:latin typeface="Franklin Gothic Medium Con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37880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</a:rPr>
              <a:t>Informasi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supply and demand </a:t>
            </a:r>
            <a:r>
              <a:rPr lang="en-US" sz="2400" b="1" dirty="0" err="1" smtClean="0">
                <a:solidFill>
                  <a:srgbClr val="FF0000"/>
                </a:solidFill>
              </a:rPr>
              <a:t>tenaga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kerja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pada</a:t>
            </a:r>
            <a:r>
              <a:rPr lang="en-US" sz="2400" b="1" dirty="0" smtClean="0">
                <a:solidFill>
                  <a:srgbClr val="FF0000"/>
                </a:solidFill>
              </a:rPr>
              <a:t> 12 </a:t>
            </a:r>
            <a:r>
              <a:rPr lang="en-US" sz="2400" b="1" dirty="0" err="1" smtClean="0">
                <a:solidFill>
                  <a:srgbClr val="FF0000"/>
                </a:solidFill>
              </a:rPr>
              <a:t>sektor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prioritas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MEA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78224"/>
            <a:ext cx="4114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60786"/>
            <a:ext cx="4735512" cy="430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294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8506036-6AD7-468D-8D01-848F17CD5CEC}" type="slidenum">
              <a:rPr lang="id-ID" smtClean="0"/>
              <a:pPr/>
              <a:t>3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04664"/>
            <a:ext cx="7520940" cy="79208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Franklin Gothic Medium Cond" pitchFamily="34" charset="0"/>
              </a:rPr>
              <a:t>STRATEGI REVITALISASI PENDIDIKAN </a:t>
            </a:r>
            <a:r>
              <a:rPr lang="en-US" sz="3600" b="1" dirty="0" smtClean="0">
                <a:latin typeface="Franklin Gothic Medium Cond" pitchFamily="34" charset="0"/>
              </a:rPr>
              <a:t>VOKASI</a:t>
            </a:r>
            <a:endParaRPr lang="id-ID" sz="3600" b="1" dirty="0">
              <a:latin typeface="Franklin Gothic Medium Con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5240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n-US" sz="2400" dirty="0" smtClean="0">
                <a:solidFill>
                  <a:srgbClr val="FF0000"/>
                </a:solidFill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</a:rPr>
              <a:t>Pembenahan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kurikulum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dengan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melibatkan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dunia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industri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untuk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menjamin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link and match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951" t="25604" r="20905" b="19060"/>
          <a:stretch/>
        </p:blipFill>
        <p:spPr bwMode="auto">
          <a:xfrm>
            <a:off x="533400" y="2255759"/>
            <a:ext cx="8305800" cy="444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293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8506036-6AD7-468D-8D01-848F17CD5CEC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04664"/>
            <a:ext cx="7520940" cy="79208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Franklin Gothic Medium Cond" pitchFamily="34" charset="0"/>
              </a:rPr>
              <a:t>STRATEGI REVITALISASI PENDIDIKAN </a:t>
            </a:r>
            <a:r>
              <a:rPr lang="en-US" sz="3600" b="1" dirty="0" smtClean="0">
                <a:latin typeface="Franklin Gothic Medium Cond" pitchFamily="34" charset="0"/>
              </a:rPr>
              <a:t>VOKASI</a:t>
            </a:r>
            <a:endParaRPr lang="id-ID" sz="3600" b="1" dirty="0">
              <a:latin typeface="Franklin Gothic Medium Con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724085"/>
            <a:ext cx="8915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 algn="just">
              <a:buClr>
                <a:srgbClr val="CC0000"/>
              </a:buClr>
              <a:buFont typeface="+mj-lt"/>
              <a:buAutoNum type="arabicPeriod" startAt="3"/>
            </a:pPr>
            <a:r>
              <a:rPr lang="en-US" sz="2800" b="1" dirty="0" err="1" smtClean="0">
                <a:solidFill>
                  <a:srgbClr val="002060"/>
                </a:solidFill>
              </a:rPr>
              <a:t>Penyiapan</a:t>
            </a:r>
            <a:r>
              <a:rPr lang="en-US" sz="2800" b="1" dirty="0" smtClean="0">
                <a:solidFill>
                  <a:srgbClr val="002060"/>
                </a:solidFill>
              </a:rPr>
              <a:t> Guru </a:t>
            </a:r>
            <a:r>
              <a:rPr lang="en-US" sz="2800" b="1" dirty="0" err="1" smtClean="0">
                <a:solidFill>
                  <a:srgbClr val="002060"/>
                </a:solidFill>
              </a:rPr>
              <a:t>dan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Instruktur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melalui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pemberian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beasiswa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baik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dari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dalam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negeri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atau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negara</a:t>
            </a:r>
            <a:r>
              <a:rPr lang="en-US" sz="2800" b="1" dirty="0" smtClean="0">
                <a:solidFill>
                  <a:srgbClr val="002060"/>
                </a:solidFill>
              </a:rPr>
              <a:t> lain, </a:t>
            </a:r>
            <a:r>
              <a:rPr lang="en-US" sz="2800" b="1" dirty="0" err="1" smtClean="0">
                <a:solidFill>
                  <a:srgbClr val="002060"/>
                </a:solidFill>
              </a:rPr>
              <a:t>mekanisme</a:t>
            </a:r>
            <a:r>
              <a:rPr lang="en-US" sz="2800" b="1" dirty="0" smtClean="0">
                <a:solidFill>
                  <a:srgbClr val="002060"/>
                </a:solidFill>
              </a:rPr>
              <a:t> RPL;</a:t>
            </a:r>
          </a:p>
          <a:p>
            <a:pPr marL="533400" indent="-533400" algn="just">
              <a:buClr>
                <a:srgbClr val="CC0000"/>
              </a:buClr>
              <a:buFont typeface="+mj-lt"/>
              <a:buAutoNum type="arabicPeriod" startAt="3"/>
            </a:pPr>
            <a:endParaRPr lang="en-US" b="1" dirty="0" smtClean="0">
              <a:solidFill>
                <a:srgbClr val="002060"/>
              </a:solidFill>
            </a:endParaRPr>
          </a:p>
          <a:p>
            <a:pPr marL="533400" indent="-533400" algn="just">
              <a:buClr>
                <a:srgbClr val="CC0000"/>
              </a:buClr>
              <a:buFont typeface="+mj-lt"/>
              <a:buAutoNum type="arabicPeriod" startAt="3"/>
            </a:pPr>
            <a:r>
              <a:rPr lang="en-US" sz="2800" b="1" dirty="0" err="1" smtClean="0">
                <a:solidFill>
                  <a:srgbClr val="002060"/>
                </a:solidFill>
              </a:rPr>
              <a:t>Peningkatan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</a:t>
            </a:r>
            <a:r>
              <a:rPr lang="en-US" sz="2800" b="1" dirty="0" err="1" smtClean="0">
                <a:solidFill>
                  <a:srgbClr val="002060"/>
                </a:solidFill>
              </a:rPr>
              <a:t>arpras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utamanya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</a:rPr>
              <a:t>teaching laboratory/ factory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untuk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praktikum</a:t>
            </a:r>
            <a:r>
              <a:rPr lang="en-US" sz="2800" b="1" dirty="0" smtClean="0">
                <a:solidFill>
                  <a:srgbClr val="002060"/>
                </a:solidFill>
              </a:rPr>
              <a:t>;</a:t>
            </a:r>
          </a:p>
          <a:p>
            <a:pPr marL="533400" indent="-533400" algn="just">
              <a:buClr>
                <a:srgbClr val="CC0000"/>
              </a:buClr>
              <a:buFont typeface="+mj-lt"/>
              <a:buAutoNum type="arabicPeriod" startAt="3"/>
            </a:pPr>
            <a:endParaRPr lang="en-US" b="1" dirty="0" smtClean="0">
              <a:solidFill>
                <a:srgbClr val="002060"/>
              </a:solidFill>
            </a:endParaRPr>
          </a:p>
          <a:p>
            <a:pPr marL="533400" indent="-533400" algn="just">
              <a:buClr>
                <a:srgbClr val="CC0000"/>
              </a:buClr>
              <a:buFont typeface="+mj-lt"/>
              <a:buAutoNum type="arabicPeriod" startAt="3"/>
            </a:pPr>
            <a:r>
              <a:rPr lang="en-US" sz="2800" b="1" dirty="0" err="1" smtClean="0">
                <a:solidFill>
                  <a:srgbClr val="002060"/>
                </a:solidFill>
              </a:rPr>
              <a:t>Kesediaan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dunia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usaha</a:t>
            </a:r>
            <a:r>
              <a:rPr lang="en-US" sz="2800" b="1" dirty="0" smtClean="0">
                <a:solidFill>
                  <a:srgbClr val="002060"/>
                </a:solidFill>
              </a:rPr>
              <a:t>/</a:t>
            </a:r>
            <a:r>
              <a:rPr lang="en-US" sz="2800" b="1" dirty="0" err="1" smtClean="0">
                <a:solidFill>
                  <a:srgbClr val="002060"/>
                </a:solidFill>
              </a:rPr>
              <a:t>industri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untuk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menyediakan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tempat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magang</a:t>
            </a:r>
            <a:r>
              <a:rPr lang="en-US" sz="2800" b="1" dirty="0" smtClean="0">
                <a:solidFill>
                  <a:srgbClr val="002060"/>
                </a:solidFill>
              </a:rPr>
              <a:t>;</a:t>
            </a:r>
          </a:p>
          <a:p>
            <a:pPr marL="533400" indent="-533400" algn="just">
              <a:buClr>
                <a:srgbClr val="CC0000"/>
              </a:buClr>
              <a:buFont typeface="+mj-lt"/>
              <a:buAutoNum type="arabicPeriod" startAt="3"/>
            </a:pPr>
            <a:endParaRPr lang="en-US" b="1" dirty="0" smtClean="0">
              <a:solidFill>
                <a:srgbClr val="002060"/>
              </a:solidFill>
            </a:endParaRPr>
          </a:p>
          <a:p>
            <a:pPr marL="533400" indent="-533400" algn="just">
              <a:buClr>
                <a:srgbClr val="CC0000"/>
              </a:buClr>
              <a:buFont typeface="+mj-lt"/>
              <a:buAutoNum type="arabicPeriod" startAt="3"/>
            </a:pPr>
            <a:r>
              <a:rPr lang="en-US" sz="2800" b="1" dirty="0" err="1" smtClean="0">
                <a:solidFill>
                  <a:srgbClr val="002060"/>
                </a:solidFill>
              </a:rPr>
              <a:t>Pembiayaan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pendidikan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dan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latihan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melibatkan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dunia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usaha</a:t>
            </a:r>
            <a:r>
              <a:rPr lang="en-US" sz="2800" b="1" dirty="0" smtClean="0">
                <a:solidFill>
                  <a:srgbClr val="002060"/>
                </a:solidFill>
              </a:rPr>
              <a:t>/</a:t>
            </a:r>
            <a:r>
              <a:rPr lang="en-US" sz="2800" b="1" dirty="0" err="1" smtClean="0">
                <a:solidFill>
                  <a:srgbClr val="002060"/>
                </a:solidFill>
              </a:rPr>
              <a:t>industri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</a:p>
          <a:p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91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AU" sz="1400" b="1" dirty="0" smtClean="0"/>
              <a:t>9</a:t>
            </a:r>
            <a:endParaRPr lang="id-ID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148448" y="1052736"/>
            <a:ext cx="1728192" cy="24749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b="1" dirty="0" smtClean="0">
                <a:solidFill>
                  <a:schemeClr val="bg1"/>
                </a:solidFill>
              </a:rPr>
              <a:t>POTENSI</a:t>
            </a:r>
          </a:p>
          <a:p>
            <a:pPr algn="ctr"/>
            <a:r>
              <a:rPr lang="en-AU" sz="1600" b="1" dirty="0" smtClean="0">
                <a:solidFill>
                  <a:schemeClr val="bg1"/>
                </a:solidFill>
              </a:rPr>
              <a:t>KOMODITI</a:t>
            </a:r>
          </a:p>
          <a:p>
            <a:pPr algn="ctr"/>
            <a:r>
              <a:rPr lang="en-AU" sz="1600" b="1" dirty="0" smtClean="0">
                <a:solidFill>
                  <a:schemeClr val="bg1"/>
                </a:solidFill>
              </a:rPr>
              <a:t>YANG AKAN DIKEMBANGKAN</a:t>
            </a:r>
            <a:endParaRPr lang="en-AU" sz="1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6680" y="1052736"/>
            <a:ext cx="1080120" cy="9255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700" b="1" dirty="0" smtClean="0"/>
              <a:t>INDUSTRI</a:t>
            </a:r>
            <a:endParaRPr lang="en-AU" sz="1700" b="1" dirty="0"/>
          </a:p>
        </p:txBody>
      </p:sp>
      <p:sp>
        <p:nvSpPr>
          <p:cNvPr id="6" name="Rectangle 5"/>
          <p:cNvSpPr/>
          <p:nvPr/>
        </p:nvSpPr>
        <p:spPr>
          <a:xfrm>
            <a:off x="2236680" y="2553339"/>
            <a:ext cx="1080120" cy="974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700" b="1" dirty="0" smtClean="0"/>
              <a:t>BUMN</a:t>
            </a:r>
            <a:endParaRPr lang="en-AU" sz="1700" b="1" dirty="0"/>
          </a:p>
        </p:txBody>
      </p:sp>
      <p:sp>
        <p:nvSpPr>
          <p:cNvPr id="7" name="Rectangle 6"/>
          <p:cNvSpPr/>
          <p:nvPr/>
        </p:nvSpPr>
        <p:spPr>
          <a:xfrm>
            <a:off x="3676840" y="1052736"/>
            <a:ext cx="1440160" cy="24749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b="1" dirty="0" smtClean="0">
                <a:solidFill>
                  <a:schemeClr val="bg1"/>
                </a:solidFill>
              </a:rPr>
              <a:t>KEBUTUHAN TENAGA KERJA</a:t>
            </a:r>
            <a:endParaRPr lang="en-AU" sz="1600" b="1" dirty="0">
              <a:solidFill>
                <a:schemeClr val="bg1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3386860" y="1220721"/>
            <a:ext cx="216024" cy="378758"/>
          </a:xfrm>
          <a:prstGeom prst="rightArrow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600" b="1" dirty="0"/>
          </a:p>
        </p:txBody>
      </p:sp>
      <p:sp>
        <p:nvSpPr>
          <p:cNvPr id="50" name="Right Arrow 49"/>
          <p:cNvSpPr/>
          <p:nvPr/>
        </p:nvSpPr>
        <p:spPr>
          <a:xfrm>
            <a:off x="3386860" y="2930331"/>
            <a:ext cx="216024" cy="378758"/>
          </a:xfrm>
          <a:prstGeom prst="rightArrow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7443807" y="1554485"/>
            <a:ext cx="1448673" cy="1897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b="1" dirty="0" smtClean="0">
                <a:solidFill>
                  <a:schemeClr val="bg1"/>
                </a:solidFill>
              </a:rPr>
              <a:t>REVITALISASI PENDIDIKAN VOKASIONAL</a:t>
            </a:r>
            <a:endParaRPr lang="en-AU" sz="16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16376" y="387810"/>
            <a:ext cx="9144000" cy="523220"/>
          </a:xfrm>
          <a:prstGeom prst="rect">
            <a:avLst/>
          </a:prstGeom>
          <a:noFill/>
          <a:effectLst>
            <a:outerShdw blurRad="25400" dist="12700" dir="660000" algn="tr" rotWithShape="0">
              <a:schemeClr val="bg1">
                <a:alpha val="8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GAMBARAN UMUM</a:t>
            </a:r>
            <a:endParaRPr lang="en-US" sz="2800" b="1" dirty="0"/>
          </a:p>
        </p:txBody>
      </p:sp>
      <p:sp>
        <p:nvSpPr>
          <p:cNvPr id="4" name="Left Arrow Callout 3"/>
          <p:cNvSpPr/>
          <p:nvPr/>
        </p:nvSpPr>
        <p:spPr>
          <a:xfrm>
            <a:off x="5240511" y="1549212"/>
            <a:ext cx="1676688" cy="432048"/>
          </a:xfrm>
          <a:prstGeom prst="leftArrowCallout">
            <a:avLst>
              <a:gd name="adj1" fmla="val 25000"/>
              <a:gd name="adj2" fmla="val 25000"/>
              <a:gd name="adj3" fmla="val 31328"/>
              <a:gd name="adj4" fmla="val 7789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 smtClean="0">
                <a:solidFill>
                  <a:sysClr val="windowText" lastClr="000000"/>
                </a:solidFill>
              </a:rPr>
              <a:t>POLITEKNIK</a:t>
            </a:r>
            <a:endParaRPr lang="en-AU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Left Arrow Callout 26"/>
          <p:cNvSpPr/>
          <p:nvPr/>
        </p:nvSpPr>
        <p:spPr>
          <a:xfrm>
            <a:off x="5224229" y="3020198"/>
            <a:ext cx="1678630" cy="432048"/>
          </a:xfrm>
          <a:prstGeom prst="leftArrowCallout">
            <a:avLst>
              <a:gd name="adj1" fmla="val 25000"/>
              <a:gd name="adj2" fmla="val 25000"/>
              <a:gd name="adj3" fmla="val 31328"/>
              <a:gd name="adj4" fmla="val 77897"/>
            </a:avLst>
          </a:prstGeom>
          <a:solidFill>
            <a:schemeClr val="bg2">
              <a:lumMod val="9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 smtClean="0">
                <a:solidFill>
                  <a:sysClr val="windowText" lastClr="000000"/>
                </a:solidFill>
              </a:rPr>
              <a:t>BLK</a:t>
            </a:r>
            <a:endParaRPr lang="en-AU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Left Arrow Callout 27"/>
          <p:cNvSpPr/>
          <p:nvPr/>
        </p:nvSpPr>
        <p:spPr>
          <a:xfrm>
            <a:off x="5238570" y="2520734"/>
            <a:ext cx="1678629" cy="432048"/>
          </a:xfrm>
          <a:prstGeom prst="leftArrowCallout">
            <a:avLst>
              <a:gd name="adj1" fmla="val 25000"/>
              <a:gd name="adj2" fmla="val 25000"/>
              <a:gd name="adj3" fmla="val 29218"/>
              <a:gd name="adj4" fmla="val 7789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 smtClean="0">
                <a:solidFill>
                  <a:sysClr val="windowText" lastClr="000000"/>
                </a:solidFill>
              </a:rPr>
              <a:t>SMK</a:t>
            </a:r>
            <a:endParaRPr lang="en-AU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9" name="Left Arrow Callout 28"/>
          <p:cNvSpPr/>
          <p:nvPr/>
        </p:nvSpPr>
        <p:spPr>
          <a:xfrm>
            <a:off x="5221485" y="2036482"/>
            <a:ext cx="1678628" cy="432048"/>
          </a:xfrm>
          <a:prstGeom prst="leftArrowCallout">
            <a:avLst>
              <a:gd name="adj1" fmla="val 25000"/>
              <a:gd name="adj2" fmla="val 25000"/>
              <a:gd name="adj3" fmla="val 29218"/>
              <a:gd name="adj4" fmla="val 7789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 smtClean="0">
                <a:solidFill>
                  <a:sysClr val="windowText" lastClr="000000"/>
                </a:solidFill>
              </a:rPr>
              <a:t>AKADEMI KEJURUAN</a:t>
            </a:r>
            <a:endParaRPr lang="en-AU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31" name="Left Arrow Callout 30"/>
          <p:cNvSpPr/>
          <p:nvPr/>
        </p:nvSpPr>
        <p:spPr>
          <a:xfrm>
            <a:off x="5232065" y="1064960"/>
            <a:ext cx="1678630" cy="432048"/>
          </a:xfrm>
          <a:prstGeom prst="leftArrowCallout">
            <a:avLst>
              <a:gd name="adj1" fmla="val 25000"/>
              <a:gd name="adj2" fmla="val 25000"/>
              <a:gd name="adj3" fmla="val 31328"/>
              <a:gd name="adj4" fmla="val 77897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solidFill>
                  <a:sysClr val="windowText" lastClr="000000"/>
                </a:solidFill>
              </a:rPr>
              <a:t>PERGURUAN TINGGI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1948648" y="3015214"/>
            <a:ext cx="216024" cy="378758"/>
          </a:xfrm>
          <a:prstGeom prst="rightArrow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600" b="1" dirty="0"/>
          </a:p>
        </p:txBody>
      </p:sp>
      <p:sp>
        <p:nvSpPr>
          <p:cNvPr id="33" name="Right Arrow 32"/>
          <p:cNvSpPr/>
          <p:nvPr/>
        </p:nvSpPr>
        <p:spPr>
          <a:xfrm>
            <a:off x="1948648" y="1220721"/>
            <a:ext cx="216024" cy="378758"/>
          </a:xfrm>
          <a:prstGeom prst="rightArrow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6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3182518"/>
              </p:ext>
            </p:extLst>
          </p:nvPr>
        </p:nvGraphicFramePr>
        <p:xfrm>
          <a:off x="177184" y="3861048"/>
          <a:ext cx="7221437" cy="28115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74304"/>
                <a:gridCol w="1682095"/>
                <a:gridCol w="719204"/>
                <a:gridCol w="223269"/>
                <a:gridCol w="1530477"/>
                <a:gridCol w="792088"/>
              </a:tblGrid>
              <a:tr h="222688">
                <a:tc>
                  <a:txBody>
                    <a:bodyPr/>
                    <a:lstStyle/>
                    <a:p>
                      <a:pPr marL="53975" indent="0" algn="l"/>
                      <a:r>
                        <a:rPr lang="en-US" sz="1200" smtClean="0">
                          <a:solidFill>
                            <a:schemeClr val="tx1"/>
                          </a:solidFill>
                        </a:rPr>
                        <a:t>BPS 2015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BEKERJA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TIDAK BEKERJA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22688">
                <a:tc>
                  <a:txBody>
                    <a:bodyPr/>
                    <a:lstStyle/>
                    <a:p>
                      <a:pPr marL="53975" indent="0"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Tingkat Pendidikan Tertinggi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JUMLAH (Juta</a:t>
                      </a:r>
                      <a:r>
                        <a:rPr lang="en-US" sz="1200" baseline="0" smtClean="0">
                          <a:solidFill>
                            <a:schemeClr val="bg1"/>
                          </a:solidFill>
                        </a:rPr>
                        <a:t> Orang)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JUMLAH (Juta</a:t>
                      </a:r>
                      <a:r>
                        <a:rPr lang="en-US" sz="1200" baseline="0" smtClean="0">
                          <a:solidFill>
                            <a:schemeClr val="bg1"/>
                          </a:solidFill>
                        </a:rPr>
                        <a:t> Orang)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4058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smtClean="0">
                          <a:effectLst/>
                        </a:rPr>
                        <a:t> Sampai </a:t>
                      </a:r>
                      <a:r>
                        <a:rPr lang="en-US" sz="1400" u="none" strike="noStrike">
                          <a:effectLst/>
                        </a:rPr>
                        <a:t>dengan SD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54.6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58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smtClean="0">
                          <a:effectLst/>
                        </a:rPr>
                        <a:t> SLTP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58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smtClean="0">
                          <a:effectLst/>
                        </a:rPr>
                        <a:t> SMU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58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smtClean="0">
                          <a:effectLst/>
                        </a:rPr>
                        <a:t> SMK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58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smtClean="0">
                          <a:effectLst/>
                        </a:rPr>
                        <a:t> Akademi/Diploma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99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smtClean="0">
                          <a:effectLst/>
                        </a:rPr>
                        <a:t> Universitas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9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Isosceles Triangle 12"/>
          <p:cNvSpPr/>
          <p:nvPr/>
        </p:nvSpPr>
        <p:spPr>
          <a:xfrm rot="5400000">
            <a:off x="6208753" y="2260660"/>
            <a:ext cx="1841760" cy="424869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64088" y="5085184"/>
            <a:ext cx="936104" cy="1296144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6"/>
          </p:cNvCxnSpPr>
          <p:nvPr/>
        </p:nvCxnSpPr>
        <p:spPr>
          <a:xfrm>
            <a:off x="6300192" y="5733256"/>
            <a:ext cx="1512168" cy="72008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86058" y="5641503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</a:rPr>
              <a:t>3,6 Juta</a:t>
            </a:r>
            <a:endParaRPr 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8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/>
          </p:cNvSpPr>
          <p:nvPr/>
        </p:nvSpPr>
        <p:spPr>
          <a:xfrm>
            <a:off x="804676" y="1536178"/>
            <a:ext cx="7511751" cy="4581127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"/>
              <a:buNone/>
            </a:pPr>
            <a:r>
              <a:rPr lang="en-US" sz="2400" dirty="0" smtClean="0">
                <a:latin typeface="HP Simplified" pitchFamily="34" charset="0"/>
              </a:rPr>
              <a:t>L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HP Simplifi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889301"/>
            <a:ext cx="8784976" cy="3448928"/>
          </a:xfrm>
          <a:prstGeom prst="rect">
            <a:avLst/>
          </a:prstGeom>
        </p:spPr>
      </p:pic>
      <p:grpSp>
        <p:nvGrpSpPr>
          <p:cNvPr id="2" name="Group 20"/>
          <p:cNvGrpSpPr/>
          <p:nvPr/>
        </p:nvGrpSpPr>
        <p:grpSpPr>
          <a:xfrm>
            <a:off x="225707" y="4773150"/>
            <a:ext cx="8615390" cy="1822677"/>
            <a:chOff x="2042318" y="5070592"/>
            <a:chExt cx="7599587" cy="1416384"/>
          </a:xfrm>
        </p:grpSpPr>
        <p:grpSp>
          <p:nvGrpSpPr>
            <p:cNvPr id="3" name="Group 82"/>
            <p:cNvGrpSpPr>
              <a:grpSpLocks/>
            </p:cNvGrpSpPr>
            <p:nvPr/>
          </p:nvGrpSpPr>
          <p:grpSpPr bwMode="auto">
            <a:xfrm>
              <a:off x="2042318" y="5070592"/>
              <a:ext cx="1312163" cy="1410026"/>
              <a:chOff x="1818791" y="5044669"/>
              <a:chExt cx="904392" cy="1448206"/>
            </a:xfrm>
          </p:grpSpPr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1818791" y="5044669"/>
                <a:ext cx="897098" cy="278334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900" b="1" kern="0" dirty="0">
                    <a:solidFill>
                      <a:prstClr val="white"/>
                    </a:solidFill>
                    <a:latin typeface="HP Simplified" pitchFamily="34" charset="0"/>
                    <a:ea typeface="MS PGothic" panose="020B0600070205080204" pitchFamily="34" charset="-128"/>
                  </a:rPr>
                  <a:t>RKP 2015</a:t>
                </a:r>
                <a:r>
                  <a:rPr lang="en-US" sz="900" b="1" kern="0" dirty="0">
                    <a:solidFill>
                      <a:prstClr val="white"/>
                    </a:solidFill>
                    <a:latin typeface="HP Simplified" pitchFamily="34" charset="0"/>
                    <a:ea typeface="MS PGothic" panose="020B0600070205080204" pitchFamily="34" charset="-128"/>
                  </a:rPr>
                  <a:t>*)</a:t>
                </a:r>
                <a:endParaRPr lang="id-ID" sz="900" b="1" kern="0" dirty="0">
                  <a:solidFill>
                    <a:prstClr val="white"/>
                  </a:solidFill>
                  <a:latin typeface="HP Simplified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826084" y="5368666"/>
                <a:ext cx="897099" cy="1124209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v-SE" sz="900" b="1" kern="0" dirty="0">
                    <a:solidFill>
                      <a:prstClr val="black"/>
                    </a:solidFill>
                    <a:latin typeface="HP Simplified" pitchFamily="34" charset="0"/>
                  </a:rPr>
                  <a:t>MELANJUTKAN REFORMASI </a:t>
                </a:r>
                <a:r>
                  <a:rPr lang="id-ID" sz="900" b="1" kern="0" dirty="0">
                    <a:solidFill>
                      <a:prstClr val="black"/>
                    </a:solidFill>
                    <a:latin typeface="HP Simplified" pitchFamily="34" charset="0"/>
                  </a:rPr>
                  <a:t> </a:t>
                </a:r>
                <a:r>
                  <a:rPr lang="sv-SE" sz="900" b="1" kern="0" dirty="0">
                    <a:solidFill>
                      <a:prstClr val="black"/>
                    </a:solidFill>
                    <a:latin typeface="HP Simplified" pitchFamily="34" charset="0"/>
                  </a:rPr>
                  <a:t>BAGI PERCEPATAN 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v-SE" sz="900" b="1" kern="0" dirty="0">
                    <a:solidFill>
                      <a:prstClr val="black"/>
                    </a:solidFill>
                    <a:latin typeface="HP Simplified" pitchFamily="34" charset="0"/>
                  </a:rPr>
                  <a:t>PEMBANGUNAN EKONOMI YANG BERKEADILAN</a:t>
                </a:r>
                <a:endParaRPr lang="id-ID" sz="900" b="1" kern="0" dirty="0">
                  <a:solidFill>
                    <a:prstClr val="black"/>
                  </a:solidFill>
                  <a:latin typeface="HP Simplified" pitchFamily="34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900" kern="0" dirty="0">
                  <a:solidFill>
                    <a:prstClr val="black"/>
                  </a:solidFill>
                  <a:latin typeface="HP Simplified" pitchFamily="34" charset="0"/>
                </a:endParaRPr>
              </a:p>
            </p:txBody>
          </p:sp>
        </p:grpSp>
        <p:grpSp>
          <p:nvGrpSpPr>
            <p:cNvPr id="5" name="Group 85"/>
            <p:cNvGrpSpPr>
              <a:grpSpLocks/>
            </p:cNvGrpSpPr>
            <p:nvPr/>
          </p:nvGrpSpPr>
          <p:grpSpPr bwMode="auto">
            <a:xfrm>
              <a:off x="3549191" y="5070599"/>
              <a:ext cx="1495243" cy="1416377"/>
              <a:chOff x="1149710" y="5054617"/>
              <a:chExt cx="796324" cy="1455726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1154219" y="5054617"/>
                <a:ext cx="791815" cy="278525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900" b="1" dirty="0">
                    <a:solidFill>
                      <a:prstClr val="white"/>
                    </a:solidFill>
                    <a:latin typeface="HP Simplified" pitchFamily="34" charset="0"/>
                    <a:ea typeface="MS PGothic" panose="020B0600070205080204" pitchFamily="34" charset="-128"/>
                  </a:rPr>
                  <a:t>RKP 2016</a:t>
                </a: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1149710" y="5387540"/>
                <a:ext cx="791815" cy="1122803"/>
              </a:xfrm>
              <a:prstGeom prst="rect">
                <a:avLst/>
              </a:prstGeom>
              <a:solidFill>
                <a:srgbClr val="DBEEF4"/>
              </a:soli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900" b="1" dirty="0">
                    <a:latin typeface="HP Simplified" pitchFamily="34" charset="0"/>
                    <a:ea typeface="MS PGothic" panose="020B0600070205080204" pitchFamily="34" charset="-128"/>
                  </a:rPr>
                  <a:t>MEMPERCEPAT PEMBANGUNAN INFRASTRUKTUR UNTUK </a:t>
                </a:r>
                <a:r>
                  <a:rPr lang="id-ID" sz="900" b="1" dirty="0" smtClean="0">
                    <a:latin typeface="HP Simplified" pitchFamily="34" charset="0"/>
                    <a:ea typeface="MS PGothic" panose="020B0600070205080204" pitchFamily="34" charset="-128"/>
                  </a:rPr>
                  <a:t>MEMPERKUAT FONDASI </a:t>
                </a:r>
                <a:r>
                  <a:rPr lang="id-ID" sz="900" b="1" dirty="0">
                    <a:latin typeface="HP Simplified" pitchFamily="34" charset="0"/>
                    <a:ea typeface="MS PGothic" panose="020B0600070205080204" pitchFamily="34" charset="-128"/>
                  </a:rPr>
                  <a:t>PEMBANGUNAN YANG BERKUALITAS</a:t>
                </a:r>
              </a:p>
            </p:txBody>
          </p:sp>
        </p:grpSp>
        <p:grpSp>
          <p:nvGrpSpPr>
            <p:cNvPr id="6" name="Group 88"/>
            <p:cNvGrpSpPr>
              <a:grpSpLocks/>
            </p:cNvGrpSpPr>
            <p:nvPr/>
          </p:nvGrpSpPr>
          <p:grpSpPr bwMode="auto">
            <a:xfrm>
              <a:off x="5164257" y="5070593"/>
              <a:ext cx="1616663" cy="1405792"/>
              <a:chOff x="673205" y="5047845"/>
              <a:chExt cx="1167432" cy="1445033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673205" y="5047845"/>
                <a:ext cx="1167431" cy="278561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900" b="1" kern="0" dirty="0">
                    <a:solidFill>
                      <a:prstClr val="white"/>
                    </a:solidFill>
                    <a:latin typeface="HP Simplified" pitchFamily="34" charset="0"/>
                    <a:ea typeface="MS PGothic" panose="020B0600070205080204" pitchFamily="34" charset="-128"/>
                  </a:rPr>
                  <a:t>RKP 2017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73206" y="5369931"/>
                <a:ext cx="1167431" cy="1122947"/>
              </a:xfrm>
              <a:prstGeom prst="rect">
                <a:avLst/>
              </a:prstGeom>
              <a:solidFill>
                <a:srgbClr val="FFFF99">
                  <a:alpha val="52941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900" b="1" kern="0" dirty="0">
                    <a:solidFill>
                      <a:srgbClr val="FF0000"/>
                    </a:solidFill>
                    <a:latin typeface="HP Simplified" pitchFamily="34" charset="0"/>
                  </a:rPr>
                  <a:t>MEMACU PEMBANGUNAN INFRASTRUKTUR DAN EKONOMI UNTUK  MENINGKATKAN KESEMPATAN KERJA SERTA MENGURANGI KEMISKINAN DAN KESENJANGAN ANTARWILAYAH</a:t>
                </a:r>
              </a:p>
            </p:txBody>
          </p:sp>
        </p:grpSp>
        <p:grpSp>
          <p:nvGrpSpPr>
            <p:cNvPr id="7" name="Group 91"/>
            <p:cNvGrpSpPr>
              <a:grpSpLocks/>
            </p:cNvGrpSpPr>
            <p:nvPr/>
          </p:nvGrpSpPr>
          <p:grpSpPr bwMode="auto">
            <a:xfrm>
              <a:off x="6932330" y="5072710"/>
              <a:ext cx="1242322" cy="1378270"/>
              <a:chOff x="928986" y="5078015"/>
              <a:chExt cx="897099" cy="1414861"/>
            </a:xfrm>
          </p:grpSpPr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928986" y="5078015"/>
                <a:ext cx="897099" cy="278191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900" b="1" kern="0" dirty="0">
                    <a:solidFill>
                      <a:prstClr val="white"/>
                    </a:solidFill>
                    <a:latin typeface="HP Simplified" pitchFamily="34" charset="0"/>
                    <a:ea typeface="MS PGothic" panose="020B0600070205080204" pitchFamily="34" charset="-128"/>
                  </a:rPr>
                  <a:t>RKP 2018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28986" y="5369246"/>
                <a:ext cx="897099" cy="112363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900" b="1" i="1" kern="0" dirty="0">
                    <a:solidFill>
                      <a:prstClr val="black"/>
                    </a:solidFill>
                    <a:latin typeface="HP Simplified" pitchFamily="34" charset="0"/>
                  </a:rPr>
                  <a:t>Ditentukan dalam proses penyusunan RKP 2018</a:t>
                </a:r>
              </a:p>
            </p:txBody>
          </p:sp>
        </p:grpSp>
        <p:grpSp>
          <p:nvGrpSpPr>
            <p:cNvPr id="8" name="Group 94"/>
            <p:cNvGrpSpPr>
              <a:grpSpLocks/>
            </p:cNvGrpSpPr>
            <p:nvPr/>
          </p:nvGrpSpPr>
          <p:grpSpPr bwMode="auto">
            <a:xfrm>
              <a:off x="8397467" y="5074826"/>
              <a:ext cx="1244438" cy="1378268"/>
              <a:chOff x="959810" y="5089130"/>
              <a:chExt cx="897111" cy="1414071"/>
            </a:xfrm>
          </p:grpSpPr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959810" y="5089130"/>
                <a:ext cx="897111" cy="278036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900" b="1" kern="0" dirty="0">
                    <a:solidFill>
                      <a:prstClr val="white"/>
                    </a:solidFill>
                    <a:latin typeface="HP Simplified" pitchFamily="34" charset="0"/>
                    <a:ea typeface="MS PGothic" panose="020B0600070205080204" pitchFamily="34" charset="-128"/>
                  </a:rPr>
                  <a:t>RKP 2019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59810" y="5380199"/>
                <a:ext cx="897111" cy="112300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900" b="1" i="1" kern="0" dirty="0">
                    <a:solidFill>
                      <a:prstClr val="black"/>
                    </a:solidFill>
                    <a:latin typeface="HP Simplified" pitchFamily="34" charset="0"/>
                  </a:rPr>
                  <a:t>Ditentukan dalam proses penyusunan RKP 2019</a:t>
                </a:r>
              </a:p>
            </p:txBody>
          </p:sp>
        </p:grpSp>
      </p:grpSp>
      <p:sp>
        <p:nvSpPr>
          <p:cNvPr id="23" name="Down Arrow 22"/>
          <p:cNvSpPr>
            <a:spLocks noChangeArrowheads="1"/>
          </p:cNvSpPr>
          <p:nvPr/>
        </p:nvSpPr>
        <p:spPr bwMode="auto">
          <a:xfrm>
            <a:off x="792128" y="4322044"/>
            <a:ext cx="467515" cy="41724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02313" tIns="51156" rIns="102313" bIns="51156" anchor="ctr"/>
          <a:lstStyle/>
          <a:p>
            <a:pPr algn="ctr" defTabSz="767951">
              <a:defRPr/>
            </a:pPr>
            <a:endParaRPr lang="id-ID" sz="900" dirty="0">
              <a:solidFill>
                <a:prstClr val="white"/>
              </a:solidFill>
              <a:latin typeface="HP Simplified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24" name="Down Arrow 23"/>
          <p:cNvSpPr>
            <a:spLocks noChangeArrowheads="1"/>
          </p:cNvSpPr>
          <p:nvPr/>
        </p:nvSpPr>
        <p:spPr bwMode="auto">
          <a:xfrm>
            <a:off x="2555781" y="4339554"/>
            <a:ext cx="467515" cy="41724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02313" tIns="51156" rIns="102313" bIns="51156" anchor="ctr"/>
          <a:lstStyle/>
          <a:p>
            <a:pPr algn="ctr" defTabSz="767951">
              <a:defRPr/>
            </a:pPr>
            <a:endParaRPr lang="id-ID" sz="900" dirty="0">
              <a:solidFill>
                <a:prstClr val="white"/>
              </a:solidFill>
              <a:latin typeface="HP Simplified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25" name="Down Arrow 24"/>
          <p:cNvSpPr>
            <a:spLocks noChangeArrowheads="1"/>
          </p:cNvSpPr>
          <p:nvPr/>
        </p:nvSpPr>
        <p:spPr bwMode="auto">
          <a:xfrm>
            <a:off x="4464534" y="4331697"/>
            <a:ext cx="467515" cy="41724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02313" tIns="51156" rIns="102313" bIns="51156" anchor="ctr"/>
          <a:lstStyle/>
          <a:p>
            <a:pPr algn="ctr" defTabSz="767951">
              <a:defRPr/>
            </a:pPr>
            <a:endParaRPr lang="id-ID" sz="900" dirty="0">
              <a:solidFill>
                <a:prstClr val="white"/>
              </a:solidFill>
              <a:latin typeface="HP Simplified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26" name="Down Arrow 25"/>
          <p:cNvSpPr>
            <a:spLocks noChangeArrowheads="1"/>
          </p:cNvSpPr>
          <p:nvPr/>
        </p:nvSpPr>
        <p:spPr bwMode="auto">
          <a:xfrm>
            <a:off x="6187414" y="4342357"/>
            <a:ext cx="616834" cy="41724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02313" tIns="51156" rIns="102313" bIns="51156" anchor="ctr"/>
          <a:lstStyle/>
          <a:p>
            <a:pPr algn="ctr" defTabSz="767951">
              <a:defRPr/>
            </a:pPr>
            <a:endParaRPr lang="id-ID" sz="900" dirty="0">
              <a:solidFill>
                <a:prstClr val="white"/>
              </a:solidFill>
              <a:latin typeface="HP Simplified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27" name="Down Arrow 26"/>
          <p:cNvSpPr>
            <a:spLocks noChangeArrowheads="1"/>
          </p:cNvSpPr>
          <p:nvPr/>
        </p:nvSpPr>
        <p:spPr bwMode="auto">
          <a:xfrm>
            <a:off x="7920914" y="4355901"/>
            <a:ext cx="467515" cy="41724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02313" tIns="51156" rIns="102313" bIns="51156" anchor="ctr"/>
          <a:lstStyle/>
          <a:p>
            <a:pPr algn="ctr" defTabSz="767951">
              <a:defRPr/>
            </a:pPr>
            <a:endParaRPr lang="id-ID" sz="900" dirty="0">
              <a:solidFill>
                <a:prstClr val="white"/>
              </a:solidFill>
              <a:latin typeface="HP Simplified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12" y="88707"/>
            <a:ext cx="9143999" cy="79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5" tIns="45671" rIns="91345" bIns="45671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16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416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91416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91416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91416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609446" algn="l" defTabSz="91416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1218893" algn="l" defTabSz="91416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828339" algn="l" defTabSz="91416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2437786" algn="l" defTabSz="914169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 PEMBANGUNAN NASIONAL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– 2019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07678" y="6598125"/>
            <a:ext cx="15840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800" i="1" dirty="0" err="1" smtClean="0">
                <a:latin typeface="HP Simplified" pitchFamily="34" charset="0"/>
              </a:rPr>
              <a:t>Sumber</a:t>
            </a:r>
            <a:r>
              <a:rPr lang="en-US" sz="800" i="1" dirty="0" smtClean="0">
                <a:latin typeface="HP Simplified" pitchFamily="34" charset="0"/>
              </a:rPr>
              <a:t>: </a:t>
            </a:r>
            <a:r>
              <a:rPr lang="en-US" sz="800" i="1" dirty="0" err="1" smtClean="0">
                <a:latin typeface="HP Simplified" pitchFamily="34" charset="0"/>
              </a:rPr>
              <a:t>Bappenas</a:t>
            </a:r>
            <a:endParaRPr lang="en-US" sz="800" i="1" dirty="0">
              <a:latin typeface="HP Simplified" pitchFamily="34" charset="0"/>
            </a:endParaRPr>
          </a:p>
        </p:txBody>
      </p:sp>
      <p:sp>
        <p:nvSpPr>
          <p:cNvPr id="29" name="Slide Number Placeholder 2"/>
          <p:cNvSpPr txBox="1">
            <a:spLocks/>
          </p:cNvSpPr>
          <p:nvPr/>
        </p:nvSpPr>
        <p:spPr>
          <a:xfrm>
            <a:off x="8649730" y="6634205"/>
            <a:ext cx="527221" cy="252627"/>
          </a:xfrm>
          <a:prstGeom prst="rect">
            <a:avLst/>
          </a:prstGeom>
          <a:solidFill>
            <a:srgbClr val="7E0000"/>
          </a:solidFill>
        </p:spPr>
        <p:txBody>
          <a:bodyPr vert="horz" lIns="91440" tIns="45720" rIns="91440" bIns="45720" rtlCol="0" anchor="ctr"/>
          <a:lstStyle>
            <a:lvl1pPr marL="0" algn="r" rtl="0" latinLnBrk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3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99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3428" y="1028733"/>
            <a:ext cx="7727133" cy="5520732"/>
            <a:chOff x="609600" y="1298449"/>
            <a:chExt cx="8001000" cy="4990306"/>
          </a:xfrm>
        </p:grpSpPr>
        <p:graphicFrame>
          <p:nvGraphicFramePr>
            <p:cNvPr id="27" name="Diagram 26"/>
            <p:cNvGraphicFramePr/>
            <p:nvPr>
              <p:extLst>
                <p:ext uri="{D42A27DB-BD31-4B8C-83A1-F6EECF244321}">
                  <p14:modId xmlns="" xmlns:p14="http://schemas.microsoft.com/office/powerpoint/2010/main" val="3257206148"/>
                </p:ext>
              </p:extLst>
            </p:nvPr>
          </p:nvGraphicFramePr>
          <p:xfrm>
            <a:off x="733425" y="1298449"/>
            <a:ext cx="7772400" cy="49903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8" name="TextBox 2"/>
            <p:cNvSpPr txBox="1">
              <a:spLocks noChangeArrowheads="1"/>
            </p:cNvSpPr>
            <p:nvPr/>
          </p:nvSpPr>
          <p:spPr bwMode="auto">
            <a:xfrm>
              <a:off x="761999" y="4724400"/>
              <a:ext cx="1905000" cy="38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1450" indent="-171450" eaLnBrk="1" hangingPunct="1">
                <a:buFont typeface="Arial" pitchFamily="34" charset="0"/>
                <a:buChar char="•"/>
              </a:pPr>
              <a:r>
                <a:rPr lang="id-ID" sz="1100" b="1">
                  <a:latin typeface="Arial" pitchFamily="34" charset="0"/>
                  <a:ea typeface="MS PGothic" pitchFamily="34" charset="-128"/>
                </a:rPr>
                <a:t>Kemen Dik-Nas</a:t>
              </a:r>
            </a:p>
            <a:p>
              <a:pPr marL="171450" indent="-171450" eaLnBrk="1" hangingPunct="1">
                <a:buFont typeface="Arial" pitchFamily="34" charset="0"/>
                <a:buChar char="•"/>
              </a:pPr>
              <a:r>
                <a:rPr lang="id-ID" sz="1100" b="1">
                  <a:latin typeface="Arial" pitchFamily="34" charset="0"/>
                  <a:ea typeface="MS PGothic" pitchFamily="34" charset="-128"/>
                </a:rPr>
                <a:t>Kemen Tenaga Kerja</a:t>
              </a:r>
            </a:p>
          </p:txBody>
        </p:sp>
        <p:sp>
          <p:nvSpPr>
            <p:cNvPr id="29" name="TextBox 7"/>
            <p:cNvSpPr txBox="1">
              <a:spLocks noChangeArrowheads="1"/>
            </p:cNvSpPr>
            <p:nvPr/>
          </p:nvSpPr>
          <p:spPr bwMode="auto">
            <a:xfrm>
              <a:off x="3048000" y="5562600"/>
              <a:ext cx="1323975" cy="695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1450" indent="-171450" eaLnBrk="1" hangingPunct="1">
                <a:buFont typeface="Arial" pitchFamily="34" charset="0"/>
                <a:buChar char="•"/>
              </a:pPr>
              <a:r>
                <a:rPr lang="id-ID" sz="1100" b="1">
                  <a:latin typeface="Arial" pitchFamily="34" charset="0"/>
                  <a:ea typeface="MS PGothic" pitchFamily="34" charset="-128"/>
                </a:rPr>
                <a:t>BKPM</a:t>
              </a:r>
            </a:p>
            <a:p>
              <a:pPr marL="171450" indent="-171450" eaLnBrk="1" hangingPunct="1">
                <a:buFont typeface="Arial" pitchFamily="34" charset="0"/>
                <a:buChar char="•"/>
              </a:pPr>
              <a:r>
                <a:rPr lang="id-ID" sz="1100" b="1">
                  <a:latin typeface="Arial" pitchFamily="34" charset="0"/>
                  <a:ea typeface="MS PGothic" pitchFamily="34" charset="-128"/>
                </a:rPr>
                <a:t>BKPD – Pemda</a:t>
              </a:r>
            </a:p>
            <a:p>
              <a:pPr marL="171450" indent="-171450" eaLnBrk="1" hangingPunct="1">
                <a:buFont typeface="Arial" pitchFamily="34" charset="0"/>
                <a:buChar char="•"/>
              </a:pPr>
              <a:r>
                <a:rPr lang="id-ID" sz="1100" b="1">
                  <a:latin typeface="Arial" pitchFamily="34" charset="0"/>
                  <a:ea typeface="MS PGothic" pitchFamily="34" charset="-128"/>
                </a:rPr>
                <a:t>Kemendagri</a:t>
              </a:r>
            </a:p>
          </p:txBody>
        </p:sp>
        <p:sp>
          <p:nvSpPr>
            <p:cNvPr id="30" name="TextBox 8"/>
            <p:cNvSpPr txBox="1">
              <a:spLocks noChangeArrowheads="1"/>
            </p:cNvSpPr>
            <p:nvPr/>
          </p:nvSpPr>
          <p:spPr bwMode="auto">
            <a:xfrm>
              <a:off x="6705600" y="4343400"/>
              <a:ext cx="1752600" cy="542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1450" indent="-171450" eaLnBrk="1" hangingPunct="1">
                <a:buFont typeface="Arial" pitchFamily="34" charset="0"/>
                <a:buChar char="•"/>
              </a:pPr>
              <a:r>
                <a:rPr lang="id-ID" sz="1100" b="1" dirty="0">
                  <a:latin typeface="Arial" pitchFamily="34" charset="0"/>
                  <a:ea typeface="MS PGothic" pitchFamily="34" charset="-128"/>
                </a:rPr>
                <a:t>Kemen Keuangan</a:t>
              </a:r>
            </a:p>
            <a:p>
              <a:pPr marL="171450" indent="-171450" eaLnBrk="1" hangingPunct="1">
                <a:buFont typeface="Arial" pitchFamily="34" charset="0"/>
                <a:buChar char="•"/>
              </a:pPr>
              <a:r>
                <a:rPr lang="id-ID" sz="1100" b="1" dirty="0">
                  <a:latin typeface="Arial" pitchFamily="34" charset="0"/>
                  <a:ea typeface="MS PGothic" pitchFamily="34" charset="-128"/>
                </a:rPr>
                <a:t>Kemen Perindustrian</a:t>
              </a:r>
            </a:p>
          </p:txBody>
        </p:sp>
        <p:sp>
          <p:nvSpPr>
            <p:cNvPr id="31" name="TextBox 9"/>
            <p:cNvSpPr txBox="1">
              <a:spLocks noChangeArrowheads="1"/>
            </p:cNvSpPr>
            <p:nvPr/>
          </p:nvSpPr>
          <p:spPr bwMode="auto">
            <a:xfrm>
              <a:off x="6858000" y="2362200"/>
              <a:ext cx="1752600" cy="695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1450" indent="-171450" eaLnBrk="1" hangingPunct="1">
                <a:buFont typeface="Arial" pitchFamily="34" charset="0"/>
                <a:buChar char="•"/>
              </a:pPr>
              <a:r>
                <a:rPr lang="id-ID" sz="1100" b="1">
                  <a:latin typeface="Arial" pitchFamily="34" charset="0"/>
                  <a:ea typeface="MS PGothic" pitchFamily="34" charset="-128"/>
                </a:rPr>
                <a:t>Kemen PU/Pera</a:t>
              </a:r>
            </a:p>
            <a:p>
              <a:pPr marL="171450" indent="-171450" eaLnBrk="1" hangingPunct="1">
                <a:buFont typeface="Arial" pitchFamily="34" charset="0"/>
                <a:buChar char="•"/>
              </a:pPr>
              <a:r>
                <a:rPr lang="id-ID" sz="1100" b="1">
                  <a:latin typeface="Arial" pitchFamily="34" charset="0"/>
                  <a:ea typeface="MS PGothic" pitchFamily="34" charset="-128"/>
                </a:rPr>
                <a:t>Kemen  Perhubungan</a:t>
              </a:r>
            </a:p>
            <a:p>
              <a:pPr marL="171450" indent="-171450" eaLnBrk="1" hangingPunct="1">
                <a:buFont typeface="Arial" pitchFamily="34" charset="0"/>
                <a:buChar char="•"/>
              </a:pPr>
              <a:r>
                <a:rPr lang="id-ID" sz="1100" b="1">
                  <a:latin typeface="Arial" pitchFamily="34" charset="0"/>
                  <a:ea typeface="MS PGothic" pitchFamily="34" charset="-128"/>
                </a:rPr>
                <a:t>Kemen ESDM</a:t>
              </a:r>
            </a:p>
          </p:txBody>
        </p:sp>
        <p:sp>
          <p:nvSpPr>
            <p:cNvPr id="32" name="TextBox 9"/>
            <p:cNvSpPr txBox="1">
              <a:spLocks noChangeArrowheads="1"/>
            </p:cNvSpPr>
            <p:nvPr/>
          </p:nvSpPr>
          <p:spPr bwMode="auto">
            <a:xfrm>
              <a:off x="2057400" y="1371600"/>
              <a:ext cx="2209800" cy="542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1450" indent="-171450" eaLnBrk="1" hangingPunct="1">
                <a:buFont typeface="Arial" pitchFamily="34" charset="0"/>
                <a:buChar char="•"/>
              </a:pPr>
              <a:r>
                <a:rPr lang="id-ID" sz="1100" b="1">
                  <a:latin typeface="Arial" pitchFamily="34" charset="0"/>
                  <a:ea typeface="MS PGothic" pitchFamily="34" charset="-128"/>
                </a:rPr>
                <a:t>Kemen  Perindustrian</a:t>
              </a:r>
            </a:p>
            <a:p>
              <a:pPr marL="171450" indent="-171450" eaLnBrk="1" hangingPunct="1">
                <a:buFont typeface="Arial" pitchFamily="34" charset="0"/>
                <a:buChar char="•"/>
              </a:pPr>
              <a:r>
                <a:rPr lang="id-ID" sz="1100" b="1">
                  <a:latin typeface="Arial" pitchFamily="34" charset="0"/>
                  <a:ea typeface="MS PGothic" pitchFamily="34" charset="-128"/>
                </a:rPr>
                <a:t>Kemen  Agraria dan TTR</a:t>
              </a:r>
            </a:p>
            <a:p>
              <a:pPr marL="171450" indent="-171450" eaLnBrk="1" hangingPunct="1">
                <a:buFont typeface="Arial" pitchFamily="34" charset="0"/>
                <a:buChar char="•"/>
              </a:pPr>
              <a:r>
                <a:rPr lang="id-ID" sz="1100" b="1">
                  <a:latin typeface="Arial" pitchFamily="34" charset="0"/>
                  <a:ea typeface="MS PGothic" pitchFamily="34" charset="-128"/>
                </a:rPr>
                <a:t>Pemerintah Daerah</a:t>
              </a:r>
            </a:p>
          </p:txBody>
        </p:sp>
        <p:sp>
          <p:nvSpPr>
            <p:cNvPr id="33" name="Right Arrow 32"/>
            <p:cNvSpPr>
              <a:spLocks noChangeArrowheads="1"/>
            </p:cNvSpPr>
            <p:nvPr/>
          </p:nvSpPr>
          <p:spPr bwMode="auto">
            <a:xfrm rot="5400000">
              <a:off x="4480718" y="2433623"/>
              <a:ext cx="344488" cy="506444"/>
            </a:xfrm>
            <a:prstGeom prst="rightArrow">
              <a:avLst>
                <a:gd name="adj1" fmla="val 50000"/>
                <a:gd name="adj2" fmla="val 49946"/>
              </a:avLst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d-ID" sz="1000"/>
            </a:p>
          </p:txBody>
        </p:sp>
        <p:sp>
          <p:nvSpPr>
            <p:cNvPr id="34" name="Right Arrow 33"/>
            <p:cNvSpPr>
              <a:spLocks noChangeArrowheads="1"/>
            </p:cNvSpPr>
            <p:nvPr/>
          </p:nvSpPr>
          <p:spPr bwMode="auto">
            <a:xfrm rot="9470582">
              <a:off x="5231512" y="2979902"/>
              <a:ext cx="376238" cy="442116"/>
            </a:xfrm>
            <a:prstGeom prst="rightArrow">
              <a:avLst>
                <a:gd name="adj1" fmla="val 50000"/>
                <a:gd name="adj2" fmla="val 50126"/>
              </a:avLst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d-ID" sz="1000"/>
            </a:p>
          </p:txBody>
        </p:sp>
        <p:sp>
          <p:nvSpPr>
            <p:cNvPr id="35" name="Right Arrow 34"/>
            <p:cNvSpPr>
              <a:spLocks noChangeArrowheads="1"/>
            </p:cNvSpPr>
            <p:nvPr/>
          </p:nvSpPr>
          <p:spPr bwMode="auto">
            <a:xfrm rot="1291669">
              <a:off x="3598863" y="2967172"/>
              <a:ext cx="360362" cy="442116"/>
            </a:xfrm>
            <a:prstGeom prst="rightArrow">
              <a:avLst>
                <a:gd name="adj1" fmla="val 50000"/>
                <a:gd name="adj2" fmla="val 49653"/>
              </a:avLst>
            </a:prstGeom>
            <a:solidFill>
              <a:schemeClr val="accent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d-ID" sz="1000"/>
            </a:p>
          </p:txBody>
        </p:sp>
        <p:sp>
          <p:nvSpPr>
            <p:cNvPr id="36" name="Right Arrow 35"/>
            <p:cNvSpPr>
              <a:spLocks noChangeArrowheads="1"/>
            </p:cNvSpPr>
            <p:nvPr/>
          </p:nvSpPr>
          <p:spPr bwMode="auto">
            <a:xfrm rot="19343458">
              <a:off x="3497160" y="4116132"/>
              <a:ext cx="403225" cy="442116"/>
            </a:xfrm>
            <a:prstGeom prst="rightArrow">
              <a:avLst>
                <a:gd name="adj1" fmla="val 50000"/>
                <a:gd name="adj2" fmla="val 50195"/>
              </a:avLst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d-ID" sz="1000"/>
            </a:p>
          </p:txBody>
        </p:sp>
        <p:sp>
          <p:nvSpPr>
            <p:cNvPr id="37" name="Right Arrow 36"/>
            <p:cNvSpPr>
              <a:spLocks noChangeArrowheads="1"/>
            </p:cNvSpPr>
            <p:nvPr/>
          </p:nvSpPr>
          <p:spPr bwMode="auto">
            <a:xfrm rot="13107160">
              <a:off x="5408398" y="4005775"/>
              <a:ext cx="371475" cy="442116"/>
            </a:xfrm>
            <a:prstGeom prst="rightArrow">
              <a:avLst>
                <a:gd name="adj1" fmla="val 50000"/>
                <a:gd name="adj2" fmla="val 49574"/>
              </a:avLst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d-ID" sz="1000"/>
            </a:p>
          </p:txBody>
        </p:sp>
        <p:sp>
          <p:nvSpPr>
            <p:cNvPr id="38" name="TextBox 2"/>
            <p:cNvSpPr txBox="1">
              <a:spLocks noChangeArrowheads="1"/>
            </p:cNvSpPr>
            <p:nvPr/>
          </p:nvSpPr>
          <p:spPr bwMode="auto">
            <a:xfrm>
              <a:off x="609600" y="2667000"/>
              <a:ext cx="1905000" cy="848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1450" indent="-171450" eaLnBrk="1" hangingPunct="1">
                <a:buFont typeface="Arial" pitchFamily="34" charset="0"/>
                <a:buChar char="•"/>
              </a:pPr>
              <a:r>
                <a:rPr lang="id-ID" sz="1100" b="1" dirty="0">
                  <a:latin typeface="Arial" pitchFamily="34" charset="0"/>
                  <a:ea typeface="MS PGothic" pitchFamily="34" charset="-128"/>
                </a:rPr>
                <a:t>Kemen Ristek-Dikti</a:t>
              </a:r>
            </a:p>
            <a:p>
              <a:pPr marL="171450" indent="-171450" eaLnBrk="1" hangingPunct="1">
                <a:buFont typeface="Arial" pitchFamily="34" charset="0"/>
                <a:buChar char="•"/>
              </a:pPr>
              <a:r>
                <a:rPr lang="id-ID" sz="1100" b="1" dirty="0">
                  <a:latin typeface="Arial" pitchFamily="34" charset="0"/>
                  <a:ea typeface="MS PGothic" pitchFamily="34" charset="-128"/>
                </a:rPr>
                <a:t>Kemen Pertanian</a:t>
              </a:r>
            </a:p>
            <a:p>
              <a:pPr marL="171450" indent="-171450" eaLnBrk="1" hangingPunct="1">
                <a:buFont typeface="Arial" pitchFamily="34" charset="0"/>
                <a:buChar char="•"/>
              </a:pPr>
              <a:r>
                <a:rPr lang="id-ID" sz="1100" b="1" dirty="0">
                  <a:latin typeface="Arial" pitchFamily="34" charset="0"/>
                  <a:ea typeface="MS PGothic" pitchFamily="34" charset="-128"/>
                </a:rPr>
                <a:t>Kemen Perikanan</a:t>
              </a:r>
            </a:p>
            <a:p>
              <a:pPr marL="171450" indent="-171450" eaLnBrk="1" hangingPunct="1">
                <a:buFont typeface="Arial" pitchFamily="34" charset="0"/>
                <a:buChar char="•"/>
              </a:pPr>
              <a:r>
                <a:rPr lang="id-ID" sz="1100" b="1" dirty="0">
                  <a:latin typeface="Arial" pitchFamily="34" charset="0"/>
                  <a:ea typeface="MS PGothic" pitchFamily="34" charset="-128"/>
                </a:rPr>
                <a:t>BPPT</a:t>
              </a:r>
            </a:p>
            <a:p>
              <a:pPr marL="171450" indent="-171450" eaLnBrk="1" hangingPunct="1">
                <a:buFont typeface="Arial" pitchFamily="34" charset="0"/>
                <a:buChar char="•"/>
              </a:pPr>
              <a:r>
                <a:rPr lang="id-ID" sz="1100" b="1" dirty="0">
                  <a:latin typeface="Arial" pitchFamily="34" charset="0"/>
                  <a:ea typeface="MS PGothic" pitchFamily="34" charset="-128"/>
                </a:rPr>
                <a:t>Pemda</a:t>
              </a:r>
            </a:p>
          </p:txBody>
        </p:sp>
        <p:sp>
          <p:nvSpPr>
            <p:cNvPr id="39" name="Right Arrow 18"/>
            <p:cNvSpPr>
              <a:spLocks noChangeArrowheads="1"/>
            </p:cNvSpPr>
            <p:nvPr/>
          </p:nvSpPr>
          <p:spPr bwMode="auto">
            <a:xfrm rot="16200000">
              <a:off x="4445793" y="4580716"/>
              <a:ext cx="371475" cy="506444"/>
            </a:xfrm>
            <a:prstGeom prst="rightArrow">
              <a:avLst>
                <a:gd name="adj1" fmla="val 50000"/>
                <a:gd name="adj2" fmla="val 49574"/>
              </a:avLst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d-ID" sz="1000"/>
            </a:p>
          </p:txBody>
        </p:sp>
      </p:grpSp>
      <p:sp>
        <p:nvSpPr>
          <p:cNvPr id="40" name="Title 1"/>
          <p:cNvSpPr txBox="1">
            <a:spLocks/>
          </p:cNvSpPr>
          <p:nvPr/>
        </p:nvSpPr>
        <p:spPr bwMode="auto">
          <a:xfrm>
            <a:off x="309563" y="-10984"/>
            <a:ext cx="8496300" cy="122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d-ID" altLang="id-ID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Calibri" pitchFamily="34" charset="0"/>
              </a:rPr>
              <a:t>PEMBANGUNAN PUSAT-PUSAT PERTUMBUHAN EKONOMI </a:t>
            </a:r>
          </a:p>
          <a:p>
            <a:pPr algn="ctr"/>
            <a:r>
              <a:rPr lang="id-ID" altLang="id-ID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Calibri" pitchFamily="34" charset="0"/>
              </a:rPr>
              <a:t> DI LUAR JAWA</a:t>
            </a:r>
            <a:endParaRPr lang="en-US" altLang="id-ID" sz="2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41" name="Slide Number Placeholder 7"/>
          <p:cNvSpPr txBox="1">
            <a:spLocks/>
          </p:cNvSpPr>
          <p:nvPr/>
        </p:nvSpPr>
        <p:spPr>
          <a:xfrm>
            <a:off x="467544" y="6521317"/>
            <a:ext cx="1440160" cy="26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rtl="0" latinLnBrk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>
              <a:defRPr/>
            </a:pPr>
            <a:r>
              <a:rPr lang="id-ID" altLang="id-ID" sz="1000" dirty="0" smtClean="0"/>
              <a:t>Sumber: Bappenas</a:t>
            </a:r>
            <a:endParaRPr lang="id-ID" altLang="id-ID" sz="1000" dirty="0"/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8649730" y="6634205"/>
            <a:ext cx="527221" cy="252627"/>
          </a:xfrm>
          <a:prstGeom prst="rect">
            <a:avLst/>
          </a:prstGeom>
          <a:solidFill>
            <a:srgbClr val="7E0000"/>
          </a:solidFill>
        </p:spPr>
        <p:txBody>
          <a:bodyPr vert="horz" lIns="91440" tIns="45720" rIns="91440" bIns="45720" rtlCol="0" anchor="ctr"/>
          <a:lstStyle>
            <a:lvl1pPr marL="0" algn="r" rtl="0" latinLnBrk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4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8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52425" y="26595"/>
            <a:ext cx="8439150" cy="109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SEBARAN 14 KAWASAN INDUSTRI PRIORITAS </a:t>
            </a:r>
            <a:r>
              <a:rPr lang="id-ID" altLang="en-U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id-ID" altLang="en-U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 LUAR JAWA 2015-2019</a:t>
            </a:r>
          </a:p>
        </p:txBody>
      </p:sp>
      <p:sp>
        <p:nvSpPr>
          <p:cNvPr id="89" name="Slide Number Placeholder 2"/>
          <p:cNvSpPr txBox="1">
            <a:spLocks/>
          </p:cNvSpPr>
          <p:nvPr/>
        </p:nvSpPr>
        <p:spPr>
          <a:xfrm>
            <a:off x="8649730" y="6634205"/>
            <a:ext cx="527221" cy="252627"/>
          </a:xfrm>
          <a:prstGeom prst="rect">
            <a:avLst/>
          </a:prstGeom>
          <a:solidFill>
            <a:srgbClr val="7E0000"/>
          </a:solidFill>
        </p:spPr>
        <p:txBody>
          <a:bodyPr vert="horz" lIns="91440" tIns="45720" rIns="91440" bIns="45720" rtlCol="0" anchor="ctr"/>
          <a:lstStyle>
            <a:lvl1pPr marL="0" algn="r" rtl="0" latinLnBrk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6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024" y="1028734"/>
            <a:ext cx="8334441" cy="55094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19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9444" y="120749"/>
            <a:ext cx="7620991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Sebaran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Kawasan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Industri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&amp;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Kawasan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Ekonomi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Khusus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(KEK) 2015-2019</a:t>
            </a:r>
            <a:endParaRPr lang="id-ID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193974" y="1320496"/>
            <a:ext cx="8698509" cy="5196515"/>
            <a:chOff x="193945" y="990600"/>
            <a:chExt cx="11798435" cy="5708885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t="1992"/>
            <a:stretch/>
          </p:blipFill>
          <p:spPr bwMode="auto">
            <a:xfrm>
              <a:off x="193945" y="990600"/>
              <a:ext cx="11798435" cy="5610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132"/>
            <p:cNvSpPr>
              <a:spLocks noChangeArrowheads="1"/>
            </p:cNvSpPr>
            <p:nvPr/>
          </p:nvSpPr>
          <p:spPr bwMode="auto">
            <a:xfrm>
              <a:off x="1413736" y="1943569"/>
              <a:ext cx="245894" cy="272376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10" name="Oval 134"/>
            <p:cNvSpPr>
              <a:spLocks noChangeArrowheads="1"/>
            </p:cNvSpPr>
            <p:nvPr/>
          </p:nvSpPr>
          <p:spPr bwMode="auto">
            <a:xfrm>
              <a:off x="2789137" y="3478997"/>
              <a:ext cx="245894" cy="272375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11" name="TextBox 116"/>
            <p:cNvSpPr txBox="1">
              <a:spLocks noChangeArrowheads="1"/>
            </p:cNvSpPr>
            <p:nvPr/>
          </p:nvSpPr>
          <p:spPr bwMode="auto">
            <a:xfrm>
              <a:off x="662681" y="1523186"/>
              <a:ext cx="2372350" cy="473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id-ID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KEK 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&amp; KI </a:t>
              </a:r>
              <a:r>
                <a:rPr lang="id-ID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SEI </a:t>
              </a:r>
              <a:r>
                <a:rPr lang="id-ID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MANGKEI</a:t>
              </a:r>
            </a:p>
            <a:p>
              <a:pPr>
                <a:defRPr/>
              </a:pPr>
              <a:r>
                <a:rPr lang="id-ID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Kab</a:t>
              </a:r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id-ID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Simalungun</a:t>
              </a:r>
              <a:r>
                <a:rPr lang="id-ID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 Sumut</a:t>
              </a:r>
            </a:p>
          </p:txBody>
        </p:sp>
        <p:sp>
          <p:nvSpPr>
            <p:cNvPr id="12" name="TextBox 126"/>
            <p:cNvSpPr txBox="1">
              <a:spLocks noChangeArrowheads="1"/>
            </p:cNvSpPr>
            <p:nvPr/>
          </p:nvSpPr>
          <p:spPr bwMode="auto">
            <a:xfrm>
              <a:off x="565010" y="3534435"/>
              <a:ext cx="2322083" cy="43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r">
                <a:defRPr/>
              </a:pPr>
              <a:r>
                <a:rPr lang="id-ID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KEK TANJUNG API-API</a:t>
              </a:r>
            </a:p>
            <a:p>
              <a:pPr algn="r">
                <a:defRPr/>
              </a:pPr>
              <a:r>
                <a:rPr lang="id-ID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Kab. Banyuasin, Sumatera Selatan</a:t>
              </a:r>
            </a:p>
          </p:txBody>
        </p:sp>
        <p:sp>
          <p:nvSpPr>
            <p:cNvPr id="13" name="Oval 137"/>
            <p:cNvSpPr>
              <a:spLocks noChangeArrowheads="1"/>
            </p:cNvSpPr>
            <p:nvPr/>
          </p:nvSpPr>
          <p:spPr bwMode="auto">
            <a:xfrm>
              <a:off x="3035031" y="4679377"/>
              <a:ext cx="245893" cy="272375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14" name="TextBox 121"/>
            <p:cNvSpPr txBox="1">
              <a:spLocks noChangeArrowheads="1"/>
            </p:cNvSpPr>
            <p:nvPr/>
          </p:nvSpPr>
          <p:spPr bwMode="auto">
            <a:xfrm>
              <a:off x="760349" y="4768563"/>
              <a:ext cx="2290674" cy="422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r">
                <a:defRPr/>
              </a:pPr>
              <a:r>
                <a:rPr lang="id-ID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KEK TANJUNG LESUNG</a:t>
              </a:r>
            </a:p>
            <a:p>
              <a:pPr algn="r">
                <a:defRPr/>
              </a:pPr>
              <a:r>
                <a:rPr lang="id-ID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Kab. Pandeglang, Banten</a:t>
              </a:r>
            </a:p>
          </p:txBody>
        </p:sp>
        <p:sp>
          <p:nvSpPr>
            <p:cNvPr id="15" name="Oval 140"/>
            <p:cNvSpPr>
              <a:spLocks noChangeArrowheads="1"/>
            </p:cNvSpPr>
            <p:nvPr/>
          </p:nvSpPr>
          <p:spPr bwMode="auto">
            <a:xfrm>
              <a:off x="5765843" y="5214487"/>
              <a:ext cx="245893" cy="272375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18" name="TextBox 129"/>
            <p:cNvSpPr txBox="1">
              <a:spLocks noChangeArrowheads="1"/>
            </p:cNvSpPr>
            <p:nvPr/>
          </p:nvSpPr>
          <p:spPr bwMode="auto">
            <a:xfrm>
              <a:off x="4531792" y="5532660"/>
              <a:ext cx="2088746" cy="43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r">
                <a:defRPr/>
              </a:pPr>
              <a:r>
                <a:rPr lang="id-ID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KEK  MANDALIKA</a:t>
              </a:r>
            </a:p>
            <a:p>
              <a:pPr algn="r">
                <a:defRPr/>
              </a:pPr>
              <a:r>
                <a:rPr lang="id-ID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Kab. Lombok Tengah, NTB</a:t>
              </a:r>
            </a:p>
          </p:txBody>
        </p:sp>
        <p:sp>
          <p:nvSpPr>
            <p:cNvPr id="19" name="Oval 144"/>
            <p:cNvSpPr>
              <a:spLocks noChangeArrowheads="1"/>
            </p:cNvSpPr>
            <p:nvPr/>
          </p:nvSpPr>
          <p:spPr bwMode="auto">
            <a:xfrm>
              <a:off x="6645461" y="3018609"/>
              <a:ext cx="245893" cy="272376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20" name="TextBox 134"/>
            <p:cNvSpPr txBox="1">
              <a:spLocks noChangeArrowheads="1"/>
            </p:cNvSpPr>
            <p:nvPr/>
          </p:nvSpPr>
          <p:spPr bwMode="auto">
            <a:xfrm>
              <a:off x="6369567" y="2699314"/>
              <a:ext cx="2015123" cy="43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id-ID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KEK</a:t>
              </a:r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&amp; KI </a:t>
              </a:r>
              <a:r>
                <a:rPr lang="id-ID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PALU</a:t>
              </a:r>
              <a:endParaRPr lang="id-ID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defRPr/>
              </a:pPr>
              <a:r>
                <a:rPr lang="id-ID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Kota Palu, Sulawesi Tengah</a:t>
              </a:r>
            </a:p>
          </p:txBody>
        </p:sp>
        <p:sp>
          <p:nvSpPr>
            <p:cNvPr id="21" name="Oval 148"/>
            <p:cNvSpPr>
              <a:spLocks noChangeArrowheads="1"/>
            </p:cNvSpPr>
            <p:nvPr/>
          </p:nvSpPr>
          <p:spPr bwMode="auto">
            <a:xfrm>
              <a:off x="7942895" y="2362979"/>
              <a:ext cx="245894" cy="272376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22" name="TextBox 134"/>
            <p:cNvSpPr txBox="1">
              <a:spLocks noChangeArrowheads="1"/>
            </p:cNvSpPr>
            <p:nvPr/>
          </p:nvSpPr>
          <p:spPr bwMode="auto">
            <a:xfrm>
              <a:off x="6132189" y="1981442"/>
              <a:ext cx="2130567" cy="439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r">
                <a:defRPr/>
              </a:pPr>
              <a:r>
                <a:rPr lang="id-ID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KEK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&amp; KI BITUNG</a:t>
              </a:r>
              <a:endParaRPr lang="id-ID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>
                <a:defRPr/>
              </a:pPr>
              <a:r>
                <a:rPr lang="id-ID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Kota </a:t>
              </a:r>
              <a:r>
                <a:rPr lang="en-US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Bitung</a:t>
              </a:r>
              <a:r>
                <a:rPr lang="id-ID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Sulawesi </a:t>
              </a:r>
              <a:r>
                <a: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Utara</a:t>
              </a:r>
              <a:endParaRPr lang="id-ID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val 151"/>
            <p:cNvSpPr>
              <a:spLocks noChangeArrowheads="1"/>
            </p:cNvSpPr>
            <p:nvPr/>
          </p:nvSpPr>
          <p:spPr bwMode="auto">
            <a:xfrm>
              <a:off x="8780531" y="2182200"/>
              <a:ext cx="245893" cy="272375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24" name="TextBox 138"/>
            <p:cNvSpPr txBox="1">
              <a:spLocks noChangeArrowheads="1"/>
            </p:cNvSpPr>
            <p:nvPr/>
          </p:nvSpPr>
          <p:spPr bwMode="auto">
            <a:xfrm>
              <a:off x="8568624" y="1688446"/>
              <a:ext cx="1864531" cy="574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id-ID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KEK  MOROTAI</a:t>
              </a:r>
            </a:p>
            <a:p>
              <a:pPr>
                <a:defRPr/>
              </a:pPr>
              <a:r>
                <a:rPr lang="id-ID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Kab. Pulau Morotai, Maluku Utara</a:t>
              </a:r>
            </a:p>
          </p:txBody>
        </p:sp>
        <p:sp>
          <p:nvSpPr>
            <p:cNvPr id="25" name="Oval 155"/>
            <p:cNvSpPr>
              <a:spLocks noChangeArrowheads="1"/>
            </p:cNvSpPr>
            <p:nvPr/>
          </p:nvSpPr>
          <p:spPr bwMode="auto">
            <a:xfrm>
              <a:off x="5937768" y="2714898"/>
              <a:ext cx="245893" cy="272376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26" name="TextBox 155"/>
            <p:cNvSpPr txBox="1">
              <a:spLocks noChangeArrowheads="1"/>
            </p:cNvSpPr>
            <p:nvPr/>
          </p:nvSpPr>
          <p:spPr bwMode="auto">
            <a:xfrm>
              <a:off x="3592774" y="2840238"/>
              <a:ext cx="2500925" cy="473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r">
                <a:defRPr/>
              </a:pPr>
              <a:r>
                <a:rPr lang="id-ID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KEK MBTK</a:t>
              </a:r>
            </a:p>
            <a:p>
              <a:pPr algn="r">
                <a:defRPr/>
              </a:pPr>
              <a:r>
                <a:rPr lang="id-ID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Kabupaten Kutai Timur, Kaltim</a:t>
              </a:r>
            </a:p>
          </p:txBody>
        </p:sp>
        <p:sp>
          <p:nvSpPr>
            <p:cNvPr id="27" name="Oval 158"/>
            <p:cNvSpPr>
              <a:spLocks noChangeArrowheads="1"/>
            </p:cNvSpPr>
            <p:nvPr/>
          </p:nvSpPr>
          <p:spPr bwMode="auto">
            <a:xfrm>
              <a:off x="9604174" y="2927013"/>
              <a:ext cx="245893" cy="272376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28" name="TextBox 59"/>
            <p:cNvSpPr txBox="1">
              <a:spLocks noChangeArrowheads="1"/>
            </p:cNvSpPr>
            <p:nvPr/>
          </p:nvSpPr>
          <p:spPr bwMode="auto">
            <a:xfrm>
              <a:off x="9604174" y="2635356"/>
              <a:ext cx="2157061" cy="28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KEK SORONG</a:t>
              </a:r>
              <a:endParaRPr lang="id-ID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62"/>
            <p:cNvSpPr txBox="1">
              <a:spLocks noChangeArrowheads="1"/>
            </p:cNvSpPr>
            <p:nvPr/>
          </p:nvSpPr>
          <p:spPr bwMode="auto">
            <a:xfrm>
              <a:off x="9760106" y="4939700"/>
              <a:ext cx="1849195" cy="28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100" b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KEK MERAUKE</a:t>
              </a:r>
              <a:endParaRPr lang="id-ID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Oval 161"/>
            <p:cNvSpPr>
              <a:spLocks noChangeArrowheads="1"/>
            </p:cNvSpPr>
            <p:nvPr/>
          </p:nvSpPr>
          <p:spPr bwMode="auto">
            <a:xfrm>
              <a:off x="11539331" y="4999959"/>
              <a:ext cx="245893" cy="272376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31" name="Oval 167"/>
            <p:cNvSpPr>
              <a:spLocks noChangeArrowheads="1"/>
            </p:cNvSpPr>
            <p:nvPr/>
          </p:nvSpPr>
          <p:spPr bwMode="auto">
            <a:xfrm>
              <a:off x="3960628" y="2659460"/>
              <a:ext cx="245894" cy="2723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32" name="TextBox 59"/>
            <p:cNvSpPr txBox="1">
              <a:spLocks noChangeArrowheads="1"/>
            </p:cNvSpPr>
            <p:nvPr/>
          </p:nvSpPr>
          <p:spPr bwMode="auto">
            <a:xfrm>
              <a:off x="3104425" y="2281427"/>
              <a:ext cx="1935633" cy="473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KEK &amp; KI LANDAK</a:t>
              </a:r>
            </a:p>
            <a:p>
              <a:pPr>
                <a:defRPr/>
              </a:pPr>
              <a:r>
                <a:rPr lang="en-US" sz="11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Kab</a:t>
              </a:r>
              <a:r>
                <a:rPr 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sz="11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Landak</a:t>
              </a:r>
              <a:r>
                <a:rPr 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sz="11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Kalbar</a:t>
              </a:r>
              <a:endParaRPr lang="id-ID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Oval 169"/>
            <p:cNvSpPr>
              <a:spLocks noChangeArrowheads="1"/>
            </p:cNvSpPr>
            <p:nvPr/>
          </p:nvSpPr>
          <p:spPr bwMode="auto">
            <a:xfrm>
              <a:off x="6016727" y="1898730"/>
              <a:ext cx="245893" cy="2723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34" name="TextBox 59"/>
            <p:cNvSpPr txBox="1">
              <a:spLocks noChangeArrowheads="1"/>
            </p:cNvSpPr>
            <p:nvPr/>
          </p:nvSpPr>
          <p:spPr bwMode="auto">
            <a:xfrm>
              <a:off x="5068538" y="1857809"/>
              <a:ext cx="1331819" cy="28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KEK KALTARA</a:t>
              </a:r>
              <a:endParaRPr lang="id-ID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Oval 171"/>
            <p:cNvSpPr>
              <a:spLocks noChangeArrowheads="1"/>
            </p:cNvSpPr>
            <p:nvPr/>
          </p:nvSpPr>
          <p:spPr bwMode="auto">
            <a:xfrm>
              <a:off x="6564128" y="4267198"/>
              <a:ext cx="245894" cy="272376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36" name="TextBox 59"/>
            <p:cNvSpPr txBox="1">
              <a:spLocks noChangeArrowheads="1"/>
            </p:cNvSpPr>
            <p:nvPr/>
          </p:nvSpPr>
          <p:spPr bwMode="auto">
            <a:xfrm>
              <a:off x="5221244" y="4347508"/>
              <a:ext cx="1735245" cy="28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100" b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KEK MAKASSAR</a:t>
              </a:r>
              <a:endParaRPr lang="id-ID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173"/>
            <p:cNvSpPr>
              <a:spLocks noChangeArrowheads="1"/>
            </p:cNvSpPr>
            <p:nvPr/>
          </p:nvSpPr>
          <p:spPr bwMode="auto">
            <a:xfrm>
              <a:off x="8540636" y="3640492"/>
              <a:ext cx="245893" cy="272376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38" name="Oval 174"/>
            <p:cNvSpPr>
              <a:spLocks noChangeArrowheads="1"/>
            </p:cNvSpPr>
            <p:nvPr/>
          </p:nvSpPr>
          <p:spPr bwMode="auto">
            <a:xfrm>
              <a:off x="7555064" y="5325365"/>
              <a:ext cx="245894" cy="2723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39" name="TextBox 59"/>
            <p:cNvSpPr txBox="1">
              <a:spLocks noChangeArrowheads="1"/>
            </p:cNvSpPr>
            <p:nvPr/>
          </p:nvSpPr>
          <p:spPr bwMode="auto">
            <a:xfrm>
              <a:off x="8304738" y="3315090"/>
              <a:ext cx="935593" cy="28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Maluku</a:t>
              </a:r>
              <a:endParaRPr lang="id-ID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TextBox 59"/>
            <p:cNvSpPr txBox="1">
              <a:spLocks noChangeArrowheads="1"/>
            </p:cNvSpPr>
            <p:nvPr/>
          </p:nvSpPr>
          <p:spPr bwMode="auto">
            <a:xfrm>
              <a:off x="7212610" y="5063753"/>
              <a:ext cx="947584" cy="28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KEK NTT</a:t>
              </a:r>
              <a:endParaRPr lang="id-ID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Box 80"/>
            <p:cNvSpPr txBox="1">
              <a:spLocks noChangeArrowheads="1"/>
            </p:cNvSpPr>
            <p:nvPr/>
          </p:nvSpPr>
          <p:spPr bwMode="auto">
            <a:xfrm>
              <a:off x="194871" y="5410592"/>
              <a:ext cx="1849195" cy="28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Keterangan</a:t>
              </a:r>
              <a:r>
                <a:rPr lang="en-US" sz="1100" b="1" dirty="0" smtClean="0">
                  <a:solidFill>
                    <a:schemeClr val="accent3">
                      <a:lumMod val="50000"/>
                    </a:schemeClr>
                  </a:solidFill>
                </a:rPr>
                <a:t>:</a:t>
              </a:r>
              <a:endParaRPr lang="id-ID" sz="11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2" name="Oval 57"/>
            <p:cNvSpPr>
              <a:spLocks noChangeArrowheads="1"/>
            </p:cNvSpPr>
            <p:nvPr/>
          </p:nvSpPr>
          <p:spPr bwMode="auto">
            <a:xfrm>
              <a:off x="586700" y="5789026"/>
              <a:ext cx="182880" cy="182881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7409" y="5742316"/>
              <a:ext cx="3849732" cy="28740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Lokasi KEK </a:t>
              </a:r>
              <a:r>
                <a:rPr lang="id-ID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yang telah ditetapkan sampai 2014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8597" y="6096550"/>
              <a:ext cx="1948584" cy="28740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Lokasi 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KEK 2014-2019</a:t>
              </a:r>
              <a:endParaRPr lang="id-ID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Oval 60"/>
            <p:cNvSpPr>
              <a:spLocks noChangeArrowheads="1"/>
            </p:cNvSpPr>
            <p:nvPr/>
          </p:nvSpPr>
          <p:spPr bwMode="auto">
            <a:xfrm>
              <a:off x="576705" y="6140173"/>
              <a:ext cx="182880" cy="18288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1432674" y="1974376"/>
              <a:ext cx="190115" cy="1983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/>
            </a:p>
          </p:txBody>
        </p:sp>
        <p:sp>
          <p:nvSpPr>
            <p:cNvPr id="47" name="Oval 46"/>
            <p:cNvSpPr/>
            <p:nvPr/>
          </p:nvSpPr>
          <p:spPr>
            <a:xfrm>
              <a:off x="1664400" y="2072896"/>
              <a:ext cx="190115" cy="1983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/>
            </a:p>
          </p:txBody>
        </p:sp>
        <p:sp>
          <p:nvSpPr>
            <p:cNvPr id="48" name="Oval 47"/>
            <p:cNvSpPr/>
            <p:nvPr/>
          </p:nvSpPr>
          <p:spPr>
            <a:xfrm>
              <a:off x="4253813" y="3354641"/>
              <a:ext cx="190115" cy="1983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/>
            </a:p>
          </p:txBody>
        </p:sp>
        <p:sp>
          <p:nvSpPr>
            <p:cNvPr id="49" name="Oval 48"/>
            <p:cNvSpPr/>
            <p:nvPr/>
          </p:nvSpPr>
          <p:spPr>
            <a:xfrm>
              <a:off x="3977766" y="2707436"/>
              <a:ext cx="190115" cy="1983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/>
            </a:p>
          </p:txBody>
        </p:sp>
        <p:sp>
          <p:nvSpPr>
            <p:cNvPr id="50" name="Oval 49"/>
            <p:cNvSpPr/>
            <p:nvPr/>
          </p:nvSpPr>
          <p:spPr>
            <a:xfrm>
              <a:off x="2869019" y="4359453"/>
              <a:ext cx="190115" cy="1983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/>
            </a:p>
          </p:txBody>
        </p:sp>
        <p:sp>
          <p:nvSpPr>
            <p:cNvPr id="51" name="Oval 50"/>
            <p:cNvSpPr/>
            <p:nvPr/>
          </p:nvSpPr>
          <p:spPr>
            <a:xfrm>
              <a:off x="6665283" y="3055319"/>
              <a:ext cx="190115" cy="1983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/>
            </a:p>
          </p:txBody>
        </p:sp>
        <p:sp>
          <p:nvSpPr>
            <p:cNvPr id="52" name="Oval 51"/>
            <p:cNvSpPr/>
            <p:nvPr/>
          </p:nvSpPr>
          <p:spPr>
            <a:xfrm>
              <a:off x="7150227" y="3931402"/>
              <a:ext cx="190115" cy="1983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/>
            </a:p>
          </p:txBody>
        </p:sp>
        <p:sp>
          <p:nvSpPr>
            <p:cNvPr id="53" name="Oval 52"/>
            <p:cNvSpPr/>
            <p:nvPr/>
          </p:nvSpPr>
          <p:spPr>
            <a:xfrm>
              <a:off x="6773236" y="4398746"/>
              <a:ext cx="190115" cy="1983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/>
            </a:p>
          </p:txBody>
        </p:sp>
        <p:sp>
          <p:nvSpPr>
            <p:cNvPr id="54" name="Oval 53"/>
            <p:cNvSpPr/>
            <p:nvPr/>
          </p:nvSpPr>
          <p:spPr>
            <a:xfrm>
              <a:off x="5665241" y="3719415"/>
              <a:ext cx="190115" cy="1983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/>
            </a:p>
          </p:txBody>
        </p:sp>
        <p:sp>
          <p:nvSpPr>
            <p:cNvPr id="55" name="Oval 54"/>
            <p:cNvSpPr/>
            <p:nvPr/>
          </p:nvSpPr>
          <p:spPr>
            <a:xfrm>
              <a:off x="5469224" y="3886171"/>
              <a:ext cx="190115" cy="1983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/>
            </a:p>
          </p:txBody>
        </p:sp>
        <p:sp>
          <p:nvSpPr>
            <p:cNvPr id="56" name="Oval 55"/>
            <p:cNvSpPr/>
            <p:nvPr/>
          </p:nvSpPr>
          <p:spPr>
            <a:xfrm>
              <a:off x="10042458" y="3513698"/>
              <a:ext cx="190115" cy="1983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/>
            </a:p>
          </p:txBody>
        </p:sp>
        <p:sp>
          <p:nvSpPr>
            <p:cNvPr id="57" name="Oval 56"/>
            <p:cNvSpPr/>
            <p:nvPr/>
          </p:nvSpPr>
          <p:spPr>
            <a:xfrm>
              <a:off x="7970079" y="2393251"/>
              <a:ext cx="190115" cy="1983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/>
            </a:p>
          </p:txBody>
        </p:sp>
        <p:sp>
          <p:nvSpPr>
            <p:cNvPr id="58" name="Oval 57"/>
            <p:cNvSpPr/>
            <p:nvPr/>
          </p:nvSpPr>
          <p:spPr>
            <a:xfrm>
              <a:off x="7100039" y="3270163"/>
              <a:ext cx="190115" cy="1983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/>
            </a:p>
          </p:txBody>
        </p:sp>
        <p:sp>
          <p:nvSpPr>
            <p:cNvPr id="59" name="Oval 58"/>
            <p:cNvSpPr/>
            <p:nvPr/>
          </p:nvSpPr>
          <p:spPr>
            <a:xfrm>
              <a:off x="8662071" y="2727043"/>
              <a:ext cx="190115" cy="1983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766913" y="2055499"/>
              <a:ext cx="1802906" cy="287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smtClean="0">
                  <a:solidFill>
                    <a:srgbClr val="0070C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KI KUALA TANJUNG</a:t>
              </a:r>
              <a:endParaRPr lang="en-US" sz="1100" b="1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802045" y="4333097"/>
              <a:ext cx="1526774" cy="287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smtClean="0">
                  <a:solidFill>
                    <a:srgbClr val="0070C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KI TANGGAMUS</a:t>
              </a:r>
              <a:endParaRPr lang="en-US" sz="1100" b="1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507572" y="3522382"/>
              <a:ext cx="1322393" cy="287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smtClean="0">
                  <a:solidFill>
                    <a:srgbClr val="0070C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KI KETAPANG</a:t>
              </a:r>
              <a:endParaRPr lang="en-US" sz="1100" b="1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29955" y="3960194"/>
              <a:ext cx="1128882" cy="287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smtClean="0">
                  <a:solidFill>
                    <a:srgbClr val="0070C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KI JORONG</a:t>
              </a:r>
              <a:endParaRPr lang="en-US" sz="1100" b="1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29461" y="3838260"/>
              <a:ext cx="1298475" cy="287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smtClean="0">
                  <a:solidFill>
                    <a:srgbClr val="0070C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KI BATULICIN</a:t>
              </a:r>
              <a:endParaRPr lang="en-US" sz="1100" b="1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693033" y="4548262"/>
              <a:ext cx="1348484" cy="287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smtClean="0">
                  <a:solidFill>
                    <a:srgbClr val="0070C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KI BANTAENG</a:t>
              </a:r>
              <a:endParaRPr lang="en-US" sz="1100" b="1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268375" y="3834595"/>
              <a:ext cx="1191937" cy="287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smtClean="0">
                  <a:solidFill>
                    <a:srgbClr val="0070C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KI KONAWE</a:t>
              </a:r>
              <a:endParaRPr lang="en-US" sz="1100" b="1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36305" y="3360883"/>
              <a:ext cx="1405015" cy="287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smtClean="0">
                  <a:solidFill>
                    <a:srgbClr val="0070C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KI MOROWALI</a:t>
              </a:r>
              <a:endParaRPr lang="en-US" sz="1100" b="1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568624" y="2854361"/>
              <a:ext cx="809265" cy="287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smtClean="0">
                  <a:solidFill>
                    <a:srgbClr val="0070C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KI BULI</a:t>
              </a:r>
              <a:endParaRPr lang="en-US" sz="1100" b="1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905274" y="3660767"/>
              <a:ext cx="1668102" cy="287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smtClean="0">
                  <a:solidFill>
                    <a:srgbClr val="0070C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KI TELUK BINTUNI</a:t>
              </a:r>
              <a:endParaRPr lang="en-US" sz="1100" b="1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588088" y="6463621"/>
              <a:ext cx="182880" cy="18288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02741" y="6412081"/>
              <a:ext cx="2333429" cy="28740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dirty="0" err="1" smtClean="0">
                  <a:solidFill>
                    <a:schemeClr val="accent5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Lokasi</a:t>
              </a:r>
              <a:r>
                <a:rPr lang="en-US" sz="1100" dirty="0" smtClean="0">
                  <a:solidFill>
                    <a:schemeClr val="accent5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14 </a:t>
              </a:r>
              <a:r>
                <a:rPr lang="en-US" sz="1100" dirty="0" err="1" smtClean="0">
                  <a:solidFill>
                    <a:schemeClr val="accent5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Kawasan</a:t>
              </a:r>
              <a:r>
                <a:rPr lang="en-US" sz="1100" dirty="0" smtClean="0">
                  <a:solidFill>
                    <a:schemeClr val="accent5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en-US" sz="1100" dirty="0" err="1" smtClean="0">
                  <a:solidFill>
                    <a:schemeClr val="accent5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Industri</a:t>
              </a:r>
              <a:endParaRPr lang="id-ID" sz="1100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800958" y="2327148"/>
              <a:ext cx="503781" cy="332312"/>
            </a:xfrm>
            <a:prstGeom prst="rect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Slide Number Placeholder 7"/>
          <p:cNvSpPr txBox="1">
            <a:spLocks/>
          </p:cNvSpPr>
          <p:nvPr/>
        </p:nvSpPr>
        <p:spPr>
          <a:xfrm>
            <a:off x="10801355" y="8658583"/>
            <a:ext cx="1380067" cy="4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rtl="0" latinLnBrk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id-ID" altLang="id-ID" smtClean="0"/>
              <a:t>Slide - </a:t>
            </a:r>
            <a:fld id="{AFFE6CDA-0991-40BD-B45C-DB6A819ABA09}" type="slidenum">
              <a:rPr lang="id-ID" altLang="id-ID" smtClean="0"/>
              <a:pPr>
                <a:defRPr/>
              </a:pPr>
              <a:t>9</a:t>
            </a:fld>
            <a:endParaRPr lang="id-ID" altLang="id-ID"/>
          </a:p>
        </p:txBody>
      </p:sp>
      <p:sp>
        <p:nvSpPr>
          <p:cNvPr id="75" name="Slide Number Placeholder 7"/>
          <p:cNvSpPr txBox="1">
            <a:spLocks/>
          </p:cNvSpPr>
          <p:nvPr/>
        </p:nvSpPr>
        <p:spPr>
          <a:xfrm>
            <a:off x="179512" y="6617328"/>
            <a:ext cx="1440160" cy="26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rtl="0" latinLnBrk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>
              <a:defRPr/>
            </a:pPr>
            <a:r>
              <a:rPr lang="id-ID" altLang="id-ID" sz="1000" dirty="0" smtClean="0"/>
              <a:t>Sumber: Bappenas</a:t>
            </a:r>
            <a:endParaRPr lang="id-ID" altLang="id-ID" sz="1000" dirty="0"/>
          </a:p>
        </p:txBody>
      </p:sp>
      <p:sp>
        <p:nvSpPr>
          <p:cNvPr id="74" name="Slide Number Placeholder 2"/>
          <p:cNvSpPr txBox="1">
            <a:spLocks/>
          </p:cNvSpPr>
          <p:nvPr/>
        </p:nvSpPr>
        <p:spPr>
          <a:xfrm>
            <a:off x="8661400" y="6660443"/>
            <a:ext cx="515550" cy="226388"/>
          </a:xfrm>
          <a:prstGeom prst="rect">
            <a:avLst/>
          </a:prstGeom>
          <a:solidFill>
            <a:srgbClr val="7E0000"/>
          </a:solidFill>
        </p:spPr>
        <p:txBody>
          <a:bodyPr vert="horz" lIns="91440" tIns="45720" rIns="91440" bIns="45720" rtlCol="0" anchor="ctr"/>
          <a:lstStyle>
            <a:lvl1pPr marL="0" algn="r" rtl="0" latinLnBrk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7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42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636</Words>
  <Application>Microsoft Office PowerPoint</Application>
  <PresentationFormat>On-screen Show (4:3)</PresentationFormat>
  <Paragraphs>218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STRATEGI REVITALISASI PENDIDIKAN VOKASI</vt:lpstr>
      <vt:lpstr>STRATEGI REVITALISASI PENDIDIKAN VOKASI</vt:lpstr>
      <vt:lpstr>STRATEGI REVITALISASI PENDIDIKAN VOKASI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userno5</dc:creator>
  <cp:lastModifiedBy>Sirin Wahyu Nugraha</cp:lastModifiedBy>
  <cp:revision>37</cp:revision>
  <dcterms:created xsi:type="dcterms:W3CDTF">2016-08-15T04:16:35Z</dcterms:created>
  <dcterms:modified xsi:type="dcterms:W3CDTF">2016-11-07T02:15:25Z</dcterms:modified>
</cp:coreProperties>
</file>