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63" r:id="rId2"/>
    <p:sldId id="266" r:id="rId3"/>
    <p:sldId id="267" r:id="rId4"/>
    <p:sldId id="268" r:id="rId5"/>
    <p:sldId id="270" r:id="rId6"/>
    <p:sldId id="269" r:id="rId7"/>
    <p:sldId id="271" r:id="rId8"/>
    <p:sldId id="265" r:id="rId9"/>
    <p:sldId id="260"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22" autoAdjust="0"/>
  </p:normalViewPr>
  <p:slideViewPr>
    <p:cSldViewPr snapToGrid="0">
      <p:cViewPr>
        <p:scale>
          <a:sx n="114" d="100"/>
          <a:sy n="114" d="100"/>
        </p:scale>
        <p:origin x="-1446" y="1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0B9FBB3-F762-4A3C-BC7A-B9AABACF5DAF}" type="datetimeFigureOut">
              <a:rPr lang="en-US" smtClean="0"/>
              <a:pPr/>
              <a:t>11/7/2016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0473D49-C27C-4784-ADB1-53D6442BF265}" type="slidenum">
              <a:rPr lang="en-US" smtClean="0"/>
              <a:pPr/>
              <a:t>‹#›</a:t>
            </a:fld>
            <a:endParaRPr lang="en-US"/>
          </a:p>
        </p:txBody>
      </p:sp>
    </p:spTree>
    <p:extLst>
      <p:ext uri="{BB962C8B-B14F-4D97-AF65-F5344CB8AC3E}">
        <p14:creationId xmlns:p14="http://schemas.microsoft.com/office/powerpoint/2010/main" val="25042239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E15E1CD6-8450-4F60-A047-A877E2B3A92F}" type="datetimeFigureOut">
              <a:rPr lang="en-AU" smtClean="0"/>
              <a:pPr/>
              <a:t>7/11/2016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3493389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15E1CD6-8450-4F60-A047-A877E2B3A92F}" type="datetimeFigureOut">
              <a:rPr lang="en-AU" smtClean="0"/>
              <a:pPr/>
              <a:t>7/11/2016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3504343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15E1CD6-8450-4F60-A047-A877E2B3A92F}" type="datetimeFigureOut">
              <a:rPr lang="en-AU" smtClean="0"/>
              <a:pPr/>
              <a:t>7/11/2016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1946633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15E1CD6-8450-4F60-A047-A877E2B3A92F}" type="datetimeFigureOut">
              <a:rPr lang="en-AU" smtClean="0"/>
              <a:pPr/>
              <a:t>7/11/2016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4121871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15E1CD6-8450-4F60-A047-A877E2B3A92F}" type="datetimeFigureOut">
              <a:rPr lang="en-AU" smtClean="0"/>
              <a:pPr/>
              <a:t>7/11/2016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1955376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E15E1CD6-8450-4F60-A047-A877E2B3A92F}" type="datetimeFigureOut">
              <a:rPr lang="en-AU" smtClean="0"/>
              <a:pPr/>
              <a:t>7/11/2016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322024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E15E1CD6-8450-4F60-A047-A877E2B3A92F}" type="datetimeFigureOut">
              <a:rPr lang="en-AU" smtClean="0"/>
              <a:pPr/>
              <a:t>7/11/2016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1813967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E15E1CD6-8450-4F60-A047-A877E2B3A92F}" type="datetimeFigureOut">
              <a:rPr lang="en-AU" smtClean="0"/>
              <a:pPr/>
              <a:t>7/11/2016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2616747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5E1CD6-8450-4F60-A047-A877E2B3A92F}" type="datetimeFigureOut">
              <a:rPr lang="en-AU" smtClean="0"/>
              <a:pPr/>
              <a:t>7/11/2016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3941264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15E1CD6-8450-4F60-A047-A877E2B3A92F}" type="datetimeFigureOut">
              <a:rPr lang="en-AU" smtClean="0"/>
              <a:pPr/>
              <a:t>7/11/2016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4076118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15E1CD6-8450-4F60-A047-A877E2B3A92F}" type="datetimeFigureOut">
              <a:rPr lang="en-AU" smtClean="0"/>
              <a:pPr/>
              <a:t>7/11/2016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9928A0F-8DD2-48B2-AB5E-D60E7505364C}" type="slidenum">
              <a:rPr lang="en-AU" smtClean="0"/>
              <a:pPr/>
              <a:t>‹#›</a:t>
            </a:fld>
            <a:endParaRPr lang="en-AU"/>
          </a:p>
        </p:txBody>
      </p:sp>
    </p:spTree>
    <p:extLst>
      <p:ext uri="{BB962C8B-B14F-4D97-AF65-F5344CB8AC3E}">
        <p14:creationId xmlns:p14="http://schemas.microsoft.com/office/powerpoint/2010/main" val="1134886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5E1CD6-8450-4F60-A047-A877E2B3A92F}" type="datetimeFigureOut">
              <a:rPr lang="en-AU" smtClean="0"/>
              <a:pPr/>
              <a:t>7/11/2016</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28A0F-8DD2-48B2-AB5E-D60E7505364C}" type="slidenum">
              <a:rPr lang="en-AU" smtClean="0"/>
              <a:pPr/>
              <a:t>‹#›</a:t>
            </a:fld>
            <a:endParaRPr lang="en-AU"/>
          </a:p>
        </p:txBody>
      </p:sp>
    </p:spTree>
    <p:extLst>
      <p:ext uri="{BB962C8B-B14F-4D97-AF65-F5344CB8AC3E}">
        <p14:creationId xmlns:p14="http://schemas.microsoft.com/office/powerpoint/2010/main" val="2803711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usa.chinadaily.com.cn/china/2014-06/24/content_17610395.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70673" y="73504"/>
            <a:ext cx="1189978" cy="1469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4"/>
          <p:cNvSpPr>
            <a:spLocks noChangeArrowheads="1"/>
          </p:cNvSpPr>
          <p:nvPr/>
        </p:nvSpPr>
        <p:spPr bwMode="auto">
          <a:xfrm>
            <a:off x="8793" y="5930902"/>
            <a:ext cx="9135208" cy="7232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8" tIns="45704" rIns="91408" bIns="45704">
            <a:spAutoFit/>
          </a:bodyPr>
          <a:lstStyle/>
          <a:p>
            <a:pPr algn="ctr" defTabSz="912813"/>
            <a:r>
              <a:rPr lang="en-US" altLang="id-ID" sz="2300" b="1" dirty="0" err="1">
                <a:solidFill>
                  <a:srgbClr val="002060"/>
                </a:solidFill>
                <a:latin typeface="Century Gothic" pitchFamily="34" charset="0"/>
              </a:rPr>
              <a:t>Kementerian</a:t>
            </a:r>
            <a:r>
              <a:rPr lang="en-US" altLang="id-ID" sz="2300" b="1" dirty="0">
                <a:solidFill>
                  <a:srgbClr val="002060"/>
                </a:solidFill>
                <a:latin typeface="Century Gothic" pitchFamily="34" charset="0"/>
              </a:rPr>
              <a:t> </a:t>
            </a:r>
            <a:r>
              <a:rPr lang="id-ID" altLang="id-ID" sz="2300" b="1" dirty="0">
                <a:solidFill>
                  <a:srgbClr val="002060"/>
                </a:solidFill>
                <a:latin typeface="Century Gothic" pitchFamily="34" charset="0"/>
              </a:rPr>
              <a:t>Riset, Teknologi, dan Pendidikan Tinggi</a:t>
            </a:r>
          </a:p>
          <a:p>
            <a:pPr algn="ctr" defTabSz="912813"/>
            <a:r>
              <a:rPr lang="en-US" altLang="id-ID" b="1" dirty="0" smtClean="0">
                <a:solidFill>
                  <a:srgbClr val="17375E"/>
                </a:solidFill>
                <a:latin typeface="Century Gothic" pitchFamily="34" charset="0"/>
              </a:rPr>
              <a:t>November </a:t>
            </a:r>
            <a:r>
              <a:rPr lang="id-ID" altLang="id-ID" b="1" dirty="0">
                <a:solidFill>
                  <a:srgbClr val="17375E"/>
                </a:solidFill>
                <a:latin typeface="Century Gothic" pitchFamily="34" charset="0"/>
              </a:rPr>
              <a:t>201</a:t>
            </a:r>
            <a:r>
              <a:rPr lang="en-US" altLang="id-ID" b="1" dirty="0">
                <a:solidFill>
                  <a:srgbClr val="17375E"/>
                </a:solidFill>
                <a:latin typeface="Century Gothic" pitchFamily="34" charset="0"/>
              </a:rPr>
              <a:t>6</a:t>
            </a:r>
            <a:endParaRPr lang="en-US" altLang="id-ID" sz="2300" b="1" dirty="0">
              <a:solidFill>
                <a:srgbClr val="17375E"/>
              </a:solidFill>
              <a:latin typeface="Century Gothic" pitchFamily="34" charset="0"/>
            </a:endParaRPr>
          </a:p>
        </p:txBody>
      </p:sp>
      <p:sp>
        <p:nvSpPr>
          <p:cNvPr id="10" name="TextBox 9"/>
          <p:cNvSpPr txBox="1"/>
          <p:nvPr/>
        </p:nvSpPr>
        <p:spPr>
          <a:xfrm>
            <a:off x="0" y="2949355"/>
            <a:ext cx="9144001" cy="1323439"/>
          </a:xfrm>
          <a:prstGeom prst="rect">
            <a:avLst/>
          </a:prstGeom>
          <a:solidFill>
            <a:schemeClr val="accent2">
              <a:lumMod val="40000"/>
              <a:lumOff val="60000"/>
            </a:schemeClr>
          </a:solidFill>
        </p:spPr>
        <p:txBody>
          <a:bodyPr wrap="square">
            <a:spAutoFit/>
          </a:bodyPr>
          <a:lstStyle/>
          <a:p>
            <a:pPr algn="ctr" fontAlgn="auto">
              <a:spcBef>
                <a:spcPts val="0"/>
              </a:spcBef>
              <a:spcAft>
                <a:spcPts val="0"/>
              </a:spcAft>
              <a:defRPr/>
            </a:pPr>
            <a:r>
              <a:rPr lang="en-US" sz="4000" b="1" dirty="0" err="1" smtClean="0">
                <a:solidFill>
                  <a:schemeClr val="accent1">
                    <a:lumMod val="50000"/>
                  </a:schemeClr>
                </a:solidFill>
                <a:latin typeface="Century Gothic"/>
                <a:cs typeface="Century Gothic"/>
              </a:rPr>
              <a:t>Revitalisasi</a:t>
            </a:r>
            <a:r>
              <a:rPr lang="en-US" sz="4000" b="1" dirty="0" smtClean="0">
                <a:solidFill>
                  <a:schemeClr val="accent1">
                    <a:lumMod val="50000"/>
                  </a:schemeClr>
                </a:solidFill>
                <a:latin typeface="Century Gothic"/>
                <a:cs typeface="Century Gothic"/>
              </a:rPr>
              <a:t> </a:t>
            </a:r>
          </a:p>
          <a:p>
            <a:pPr algn="ctr" fontAlgn="auto">
              <a:spcBef>
                <a:spcPts val="0"/>
              </a:spcBef>
              <a:spcAft>
                <a:spcPts val="0"/>
              </a:spcAft>
              <a:defRPr/>
            </a:pPr>
            <a:r>
              <a:rPr lang="en-US" sz="4000" b="1" dirty="0" err="1" smtClean="0">
                <a:solidFill>
                  <a:schemeClr val="accent1">
                    <a:lumMod val="50000"/>
                  </a:schemeClr>
                </a:solidFill>
                <a:latin typeface="Century Gothic"/>
                <a:cs typeface="Century Gothic"/>
              </a:rPr>
              <a:t>Pendidikan</a:t>
            </a:r>
            <a:r>
              <a:rPr lang="en-US" sz="4000" b="1" dirty="0" smtClean="0">
                <a:solidFill>
                  <a:schemeClr val="accent1">
                    <a:lumMod val="50000"/>
                  </a:schemeClr>
                </a:solidFill>
                <a:latin typeface="Century Gothic"/>
                <a:cs typeface="Century Gothic"/>
              </a:rPr>
              <a:t> </a:t>
            </a:r>
            <a:r>
              <a:rPr lang="en-US" sz="4000" b="1" dirty="0" err="1" smtClean="0">
                <a:solidFill>
                  <a:schemeClr val="accent1">
                    <a:lumMod val="50000"/>
                  </a:schemeClr>
                </a:solidFill>
                <a:latin typeface="Century Gothic"/>
                <a:cs typeface="Century Gothic"/>
              </a:rPr>
              <a:t>Tinggi</a:t>
            </a:r>
            <a:r>
              <a:rPr lang="en-US" sz="4000" b="1" dirty="0" smtClean="0">
                <a:solidFill>
                  <a:schemeClr val="accent1">
                    <a:lumMod val="50000"/>
                  </a:schemeClr>
                </a:solidFill>
                <a:latin typeface="Century Gothic"/>
                <a:cs typeface="Century Gothic"/>
              </a:rPr>
              <a:t> </a:t>
            </a:r>
            <a:r>
              <a:rPr lang="en-US" sz="4000" b="1" dirty="0" err="1" smtClean="0">
                <a:solidFill>
                  <a:schemeClr val="accent1">
                    <a:lumMod val="50000"/>
                  </a:schemeClr>
                </a:solidFill>
                <a:latin typeface="Century Gothic"/>
                <a:cs typeface="Century Gothic"/>
              </a:rPr>
              <a:t>Vokasi</a:t>
            </a:r>
            <a:endParaRPr lang="en-US" sz="4000" b="1" dirty="0">
              <a:solidFill>
                <a:schemeClr val="accent1">
                  <a:lumMod val="50000"/>
                </a:schemeClr>
              </a:solidFill>
              <a:latin typeface="Century Gothic"/>
              <a:cs typeface="Century Gothic"/>
            </a:endParaRPr>
          </a:p>
        </p:txBody>
      </p:sp>
    </p:spTree>
    <p:extLst>
      <p:ext uri="{BB962C8B-B14F-4D97-AF65-F5344CB8AC3E}">
        <p14:creationId xmlns:p14="http://schemas.microsoft.com/office/powerpoint/2010/main" val="5546677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6"/>
            <a:ext cx="9144000" cy="584775"/>
          </a:xfrm>
          <a:prstGeom prst="rect">
            <a:avLst/>
          </a:prstGeom>
          <a:solidFill>
            <a:schemeClr val="accent1">
              <a:lumMod val="20000"/>
              <a:lumOff val="80000"/>
            </a:schemeClr>
          </a:solidFill>
        </p:spPr>
        <p:txBody>
          <a:bodyPr wrap="square" rtlCol="0">
            <a:spAutoFit/>
          </a:bodyPr>
          <a:lstStyle/>
          <a:p>
            <a:pPr algn="ctr"/>
            <a:r>
              <a:rPr lang="en-AU" sz="3200" b="1" dirty="0" smtClean="0"/>
              <a:t>RASIONAL REVITALISASI PENDIDIKAN TINGGI VOKASI</a:t>
            </a:r>
            <a:endParaRPr lang="en-AU" sz="3200" b="1" dirty="0"/>
          </a:p>
        </p:txBody>
      </p:sp>
      <p:sp>
        <p:nvSpPr>
          <p:cNvPr id="5" name="Rectangle 4"/>
          <p:cNvSpPr/>
          <p:nvPr/>
        </p:nvSpPr>
        <p:spPr>
          <a:xfrm>
            <a:off x="707020" y="680558"/>
            <a:ext cx="2101265" cy="69539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INDUSTRI DAPAT PASOKAN TENAGA KERJA KOMPETEN </a:t>
            </a:r>
            <a:endParaRPr lang="en-AU" sz="1400" b="1" dirty="0">
              <a:solidFill>
                <a:schemeClr val="tx1"/>
              </a:solidFill>
            </a:endParaRPr>
          </a:p>
        </p:txBody>
      </p:sp>
      <p:sp>
        <p:nvSpPr>
          <p:cNvPr id="6" name="Rectangle 5"/>
          <p:cNvSpPr/>
          <p:nvPr/>
        </p:nvSpPr>
        <p:spPr>
          <a:xfrm>
            <a:off x="4967155" y="693612"/>
            <a:ext cx="2101265" cy="69539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SEMUA LULUSAN POLTEK DPT PEKERJAAN SESUAI KOMPETENSINYA</a:t>
            </a:r>
            <a:endParaRPr lang="en-AU" sz="1400" b="1" dirty="0">
              <a:solidFill>
                <a:schemeClr val="tx1"/>
              </a:solidFill>
            </a:endParaRPr>
          </a:p>
        </p:txBody>
      </p:sp>
      <p:sp>
        <p:nvSpPr>
          <p:cNvPr id="7" name="Rectangle 6"/>
          <p:cNvSpPr/>
          <p:nvPr/>
        </p:nvSpPr>
        <p:spPr>
          <a:xfrm>
            <a:off x="2924424" y="1400176"/>
            <a:ext cx="2101265" cy="84228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SEMUA LULUSAN POLTEK BERSERTIFIKAT KOMPETENSI SESUAI KEBUTUHAN INDUSTRI</a:t>
            </a:r>
            <a:endParaRPr lang="en-AU" sz="1400" b="1" dirty="0">
              <a:solidFill>
                <a:schemeClr val="tx1"/>
              </a:solidFill>
            </a:endParaRPr>
          </a:p>
        </p:txBody>
      </p:sp>
      <p:grpSp>
        <p:nvGrpSpPr>
          <p:cNvPr id="3" name="Group 16"/>
          <p:cNvGrpSpPr/>
          <p:nvPr/>
        </p:nvGrpSpPr>
        <p:grpSpPr>
          <a:xfrm>
            <a:off x="248195" y="2420983"/>
            <a:ext cx="7008223" cy="2987040"/>
            <a:chOff x="322217" y="2168435"/>
            <a:chExt cx="10180320" cy="2987040"/>
          </a:xfrm>
        </p:grpSpPr>
        <p:sp>
          <p:nvSpPr>
            <p:cNvPr id="16" name="Rectangle 15"/>
            <p:cNvSpPr/>
            <p:nvPr/>
          </p:nvSpPr>
          <p:spPr>
            <a:xfrm>
              <a:off x="322217" y="2168435"/>
              <a:ext cx="10180320" cy="298704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b="1" dirty="0">
                <a:solidFill>
                  <a:schemeClr val="tx1"/>
                </a:solidFill>
              </a:endParaRPr>
            </a:p>
          </p:txBody>
        </p:sp>
        <p:sp>
          <p:nvSpPr>
            <p:cNvPr id="8" name="Rectangle 7"/>
            <p:cNvSpPr/>
            <p:nvPr/>
          </p:nvSpPr>
          <p:spPr>
            <a:xfrm>
              <a:off x="4519735" y="2281628"/>
              <a:ext cx="1846235" cy="133242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KURIKULUM POLTEK DISESUAIKAN DENGAN KEBUTUHAN INDUSTRI</a:t>
              </a:r>
              <a:endParaRPr lang="en-AU" sz="1400" b="1" dirty="0">
                <a:solidFill>
                  <a:schemeClr val="tx1"/>
                </a:solidFill>
              </a:endParaRPr>
            </a:p>
          </p:txBody>
        </p:sp>
        <p:sp>
          <p:nvSpPr>
            <p:cNvPr id="9" name="Rectangle 8"/>
            <p:cNvSpPr/>
            <p:nvPr/>
          </p:nvSpPr>
          <p:spPr>
            <a:xfrm>
              <a:off x="400567" y="3718567"/>
              <a:ext cx="1846235" cy="134983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50% DOSEN POLTEK DARI INDUSTRI, 50% DARI PERGURUAN TINGGI</a:t>
              </a:r>
              <a:endParaRPr lang="en-AU" sz="1400" b="1" dirty="0">
                <a:solidFill>
                  <a:schemeClr val="tx1"/>
                </a:solidFill>
              </a:endParaRPr>
            </a:p>
          </p:txBody>
        </p:sp>
        <p:sp>
          <p:nvSpPr>
            <p:cNvPr id="10" name="Rectangle 9"/>
            <p:cNvSpPr/>
            <p:nvPr/>
          </p:nvSpPr>
          <p:spPr>
            <a:xfrm>
              <a:off x="2460160" y="3714205"/>
              <a:ext cx="1846235" cy="1349838"/>
            </a:xfrm>
            <a:prstGeom prst="rect">
              <a:avLst/>
            </a:prstGeom>
            <a:solidFill>
              <a:schemeClr val="accent6">
                <a:lumMod val="40000"/>
                <a:lumOff val="60000"/>
              </a:schemeClr>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PENERAPAN DUAL SYSTEM</a:t>
              </a:r>
            </a:p>
            <a:p>
              <a:pPr algn="ctr"/>
              <a:r>
                <a:rPr lang="en-AU" sz="1400" b="1" dirty="0" smtClean="0">
                  <a:solidFill>
                    <a:schemeClr val="tx1"/>
                  </a:solidFill>
                </a:rPr>
                <a:t>(SISTEM 3 – 2 – 1)</a:t>
              </a:r>
              <a:endParaRPr lang="en-AU" sz="1400" b="1" dirty="0">
                <a:solidFill>
                  <a:schemeClr val="tx1"/>
                </a:solidFill>
              </a:endParaRPr>
            </a:p>
          </p:txBody>
        </p:sp>
        <p:sp>
          <p:nvSpPr>
            <p:cNvPr id="11" name="Rectangle 10"/>
            <p:cNvSpPr/>
            <p:nvPr/>
          </p:nvSpPr>
          <p:spPr>
            <a:xfrm>
              <a:off x="4524083" y="3714208"/>
              <a:ext cx="1846235" cy="1349838"/>
            </a:xfrm>
            <a:prstGeom prst="rect">
              <a:avLst/>
            </a:prstGeom>
            <a:solidFill>
              <a:schemeClr val="accent6">
                <a:lumMod val="40000"/>
                <a:lumOff val="60000"/>
              </a:schemeClr>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PEMBANGUNAN TEACHING FACTORY DI POLTEK</a:t>
              </a:r>
              <a:endParaRPr lang="en-AU" sz="1400" b="1" dirty="0">
                <a:solidFill>
                  <a:schemeClr val="tx1"/>
                </a:solidFill>
              </a:endParaRPr>
            </a:p>
          </p:txBody>
        </p:sp>
        <p:sp>
          <p:nvSpPr>
            <p:cNvPr id="12" name="Rectangle 11"/>
            <p:cNvSpPr/>
            <p:nvPr/>
          </p:nvSpPr>
          <p:spPr>
            <a:xfrm>
              <a:off x="6548836" y="3701140"/>
              <a:ext cx="1846235" cy="134983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RETOOLING/</a:t>
              </a:r>
            </a:p>
            <a:p>
              <a:pPr algn="ctr"/>
              <a:r>
                <a:rPr lang="en-AU" sz="1400" b="1" dirty="0" smtClean="0">
                  <a:solidFill>
                    <a:schemeClr val="tx1"/>
                  </a:solidFill>
                </a:rPr>
                <a:t>RETRAINING  DOSEN POLITEKNIK</a:t>
              </a:r>
              <a:endParaRPr lang="en-AU" sz="1400" b="1" dirty="0">
                <a:solidFill>
                  <a:schemeClr val="tx1"/>
                </a:solidFill>
              </a:endParaRPr>
            </a:p>
          </p:txBody>
        </p:sp>
        <p:sp>
          <p:nvSpPr>
            <p:cNvPr id="13" name="Rectangle 12"/>
            <p:cNvSpPr/>
            <p:nvPr/>
          </p:nvSpPr>
          <p:spPr>
            <a:xfrm>
              <a:off x="8560513" y="3692433"/>
              <a:ext cx="1846235" cy="134983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POLTEK SBG TEMPAT UJI KOMPETENSI (TUK) DAN LEMBAGA SERTIFIKASI PROFESI (LSP)</a:t>
              </a:r>
              <a:endParaRPr lang="en-AU" sz="1400" b="1" dirty="0">
                <a:solidFill>
                  <a:schemeClr val="tx1"/>
                </a:solidFill>
              </a:endParaRPr>
            </a:p>
          </p:txBody>
        </p:sp>
      </p:grpSp>
      <p:sp>
        <p:nvSpPr>
          <p:cNvPr id="14" name="Rectangle 13"/>
          <p:cNvSpPr/>
          <p:nvPr/>
        </p:nvSpPr>
        <p:spPr>
          <a:xfrm>
            <a:off x="1300294" y="5603966"/>
            <a:ext cx="1860140" cy="118437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PENGEMBANGAN POLITEKNIK MENDUKUNG 14 KAWASAN EKONOMI KHUSUS (KEK)</a:t>
            </a:r>
            <a:endParaRPr lang="en-AU" sz="1400" b="1" dirty="0">
              <a:solidFill>
                <a:schemeClr val="tx1"/>
              </a:solidFill>
            </a:endParaRPr>
          </a:p>
        </p:txBody>
      </p:sp>
      <p:sp>
        <p:nvSpPr>
          <p:cNvPr id="15" name="Rectangle 14"/>
          <p:cNvSpPr/>
          <p:nvPr/>
        </p:nvSpPr>
        <p:spPr>
          <a:xfrm>
            <a:off x="4323838" y="5607980"/>
            <a:ext cx="1279953" cy="118437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PILOT PROJECT REVITALISASI 12 POLTEK NEGERI</a:t>
            </a:r>
            <a:endParaRPr lang="en-AU" sz="1400" b="1" dirty="0">
              <a:solidFill>
                <a:schemeClr val="tx1"/>
              </a:solidFill>
            </a:endParaRPr>
          </a:p>
        </p:txBody>
      </p:sp>
      <p:cxnSp>
        <p:nvCxnSpPr>
          <p:cNvPr id="19" name="Elbow Connector 18"/>
          <p:cNvCxnSpPr>
            <a:stCxn id="5" idx="2"/>
            <a:endCxn id="7" idx="1"/>
          </p:cNvCxnSpPr>
          <p:nvPr/>
        </p:nvCxnSpPr>
        <p:spPr>
          <a:xfrm rot="16200000" flipH="1">
            <a:off x="2118355" y="1015247"/>
            <a:ext cx="445366" cy="1166771"/>
          </a:xfrm>
          <a:prstGeom prst="bentConnector2">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6" idx="2"/>
            <a:endCxn id="7" idx="3"/>
          </p:cNvCxnSpPr>
          <p:nvPr/>
        </p:nvCxnSpPr>
        <p:spPr>
          <a:xfrm rot="5400000">
            <a:off x="5305583" y="1109111"/>
            <a:ext cx="432312" cy="992099"/>
          </a:xfrm>
          <a:prstGeom prst="bentConnector2">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Elbow Connector 30"/>
          <p:cNvCxnSpPr>
            <a:stCxn id="16" idx="2"/>
            <a:endCxn id="15" idx="1"/>
          </p:cNvCxnSpPr>
          <p:nvPr/>
        </p:nvCxnSpPr>
        <p:spPr>
          <a:xfrm rot="16200000" flipH="1">
            <a:off x="3641999" y="5518330"/>
            <a:ext cx="792146" cy="571532"/>
          </a:xfrm>
          <a:prstGeom prst="bentConnector2">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Elbow Connector 32"/>
          <p:cNvCxnSpPr>
            <a:stCxn id="16" idx="2"/>
            <a:endCxn id="14" idx="3"/>
          </p:cNvCxnSpPr>
          <p:nvPr/>
        </p:nvCxnSpPr>
        <p:spPr>
          <a:xfrm rot="5400000">
            <a:off x="3062305" y="5506153"/>
            <a:ext cx="788132" cy="591873"/>
          </a:xfrm>
          <a:prstGeom prst="bentConnector2">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7308874" y="584770"/>
            <a:ext cx="52267" cy="6273231"/>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4404141" y="2534176"/>
            <a:ext cx="1899116" cy="523220"/>
          </a:xfrm>
          <a:prstGeom prst="rect">
            <a:avLst/>
          </a:prstGeom>
          <a:noFill/>
        </p:spPr>
        <p:txBody>
          <a:bodyPr wrap="square" rtlCol="0">
            <a:spAutoFit/>
          </a:bodyPr>
          <a:lstStyle/>
          <a:p>
            <a:r>
              <a:rPr lang="en-US" sz="1400" dirty="0" err="1" smtClean="0">
                <a:solidFill>
                  <a:srgbClr val="C00000"/>
                </a:solidFill>
              </a:rPr>
              <a:t>Nama</a:t>
            </a:r>
            <a:r>
              <a:rPr lang="en-US" sz="1400" dirty="0" smtClean="0">
                <a:solidFill>
                  <a:srgbClr val="C00000"/>
                </a:solidFill>
              </a:rPr>
              <a:t> </a:t>
            </a:r>
            <a:r>
              <a:rPr lang="en-US" sz="1400" dirty="0" err="1" smtClean="0">
                <a:solidFill>
                  <a:srgbClr val="C00000"/>
                </a:solidFill>
              </a:rPr>
              <a:t>Jabatan</a:t>
            </a:r>
            <a:r>
              <a:rPr lang="en-US" sz="1400" dirty="0" smtClean="0">
                <a:solidFill>
                  <a:srgbClr val="C00000"/>
                </a:solidFill>
              </a:rPr>
              <a:t>, </a:t>
            </a:r>
            <a:r>
              <a:rPr lang="en-US" sz="1400" dirty="0" err="1" smtClean="0">
                <a:solidFill>
                  <a:srgbClr val="C00000"/>
                </a:solidFill>
              </a:rPr>
              <a:t>Kompetensi</a:t>
            </a:r>
            <a:r>
              <a:rPr lang="en-US" sz="1400" dirty="0" smtClean="0">
                <a:solidFill>
                  <a:srgbClr val="C00000"/>
                </a:solidFill>
              </a:rPr>
              <a:t>, </a:t>
            </a:r>
            <a:r>
              <a:rPr lang="en-US" sz="1400" dirty="0" err="1" smtClean="0">
                <a:solidFill>
                  <a:srgbClr val="C00000"/>
                </a:solidFill>
              </a:rPr>
              <a:t>jumlah</a:t>
            </a:r>
            <a:endParaRPr lang="en-US" sz="1400" dirty="0">
              <a:solidFill>
                <a:srgbClr val="C00000"/>
              </a:solidFill>
            </a:endParaRPr>
          </a:p>
        </p:txBody>
      </p:sp>
      <p:cxnSp>
        <p:nvCxnSpPr>
          <p:cNvPr id="22" name="Straight Arrow Connector 21"/>
          <p:cNvCxnSpPr>
            <a:stCxn id="7" idx="2"/>
          </p:cNvCxnSpPr>
          <p:nvPr/>
        </p:nvCxnSpPr>
        <p:spPr>
          <a:xfrm rot="5400000">
            <a:off x="3885793" y="2331720"/>
            <a:ext cx="178529" cy="1588"/>
          </a:xfrm>
          <a:prstGeom prst="straightConnector1">
            <a:avLst/>
          </a:prstGeom>
          <a:ln w="28575">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7400925" y="5467350"/>
            <a:ext cx="1571625" cy="438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131.185.880.000</a:t>
            </a:r>
            <a:endParaRPr lang="en-US" sz="1400" dirty="0"/>
          </a:p>
        </p:txBody>
      </p:sp>
      <p:cxnSp>
        <p:nvCxnSpPr>
          <p:cNvPr id="42" name="Elbow Connector 41"/>
          <p:cNvCxnSpPr>
            <a:stCxn id="15" idx="3"/>
            <a:endCxn id="36" idx="1"/>
          </p:cNvCxnSpPr>
          <p:nvPr/>
        </p:nvCxnSpPr>
        <p:spPr>
          <a:xfrm flipV="1">
            <a:off x="5603791" y="5686425"/>
            <a:ext cx="1797134" cy="513744"/>
          </a:xfrm>
          <a:prstGeom prst="bentConnector3">
            <a:avLst>
              <a:gd name="adj1" fmla="val 50000"/>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7419975" y="1390650"/>
            <a:ext cx="1571625" cy="438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8,814,120,000</a:t>
            </a:r>
            <a:endParaRPr lang="en-US" sz="1400" dirty="0"/>
          </a:p>
        </p:txBody>
      </p:sp>
      <p:sp>
        <p:nvSpPr>
          <p:cNvPr id="45" name="Rectangle 44"/>
          <p:cNvSpPr/>
          <p:nvPr/>
        </p:nvSpPr>
        <p:spPr>
          <a:xfrm>
            <a:off x="7439025" y="2981325"/>
            <a:ext cx="1571625" cy="438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60.000.000.000</a:t>
            </a:r>
            <a:endParaRPr lang="en-US" sz="1400" dirty="0"/>
          </a:p>
        </p:txBody>
      </p:sp>
      <p:cxnSp>
        <p:nvCxnSpPr>
          <p:cNvPr id="47" name="Shape 46"/>
          <p:cNvCxnSpPr>
            <a:stCxn id="12" idx="0"/>
            <a:endCxn id="45" idx="1"/>
          </p:cNvCxnSpPr>
          <p:nvPr/>
        </p:nvCxnSpPr>
        <p:spPr>
          <a:xfrm rot="5400000" flipH="1" flipV="1">
            <a:off x="5927937" y="2442601"/>
            <a:ext cx="753288" cy="226888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9" name="Elbow Connector 48"/>
          <p:cNvCxnSpPr>
            <a:stCxn id="7" idx="3"/>
            <a:endCxn id="44" idx="1"/>
          </p:cNvCxnSpPr>
          <p:nvPr/>
        </p:nvCxnSpPr>
        <p:spPr>
          <a:xfrm flipV="1">
            <a:off x="5025689" y="1609725"/>
            <a:ext cx="2394286" cy="211591"/>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7400925" y="6267450"/>
            <a:ext cx="1571625" cy="438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200.000.000.000</a:t>
            </a:r>
            <a:endParaRPr lang="en-US" sz="1400" dirty="0"/>
          </a:p>
        </p:txBody>
      </p:sp>
      <p:sp>
        <p:nvSpPr>
          <p:cNvPr id="51" name="TextBox 50"/>
          <p:cNvSpPr txBox="1"/>
          <p:nvPr/>
        </p:nvSpPr>
        <p:spPr>
          <a:xfrm>
            <a:off x="6562725" y="6326743"/>
            <a:ext cx="761427" cy="369332"/>
          </a:xfrm>
          <a:prstGeom prst="rect">
            <a:avLst/>
          </a:prstGeom>
          <a:noFill/>
        </p:spPr>
        <p:txBody>
          <a:bodyPr wrap="none" rtlCol="0">
            <a:spAutoFit/>
          </a:bodyPr>
          <a:lstStyle/>
          <a:p>
            <a:r>
              <a:rPr lang="en-US" dirty="0" smtClean="0">
                <a:solidFill>
                  <a:srgbClr val="FF0000"/>
                </a:solidFill>
              </a:rPr>
              <a:t>TOTAL</a:t>
            </a:r>
            <a:endParaRPr lang="en-US" dirty="0">
              <a:solidFill>
                <a:srgbClr val="FF0000"/>
              </a:solidFill>
            </a:endParaRPr>
          </a:p>
        </p:txBody>
      </p:sp>
      <p:sp>
        <p:nvSpPr>
          <p:cNvPr id="17" name="Rectangle 16"/>
          <p:cNvSpPr/>
          <p:nvPr/>
        </p:nvSpPr>
        <p:spPr>
          <a:xfrm>
            <a:off x="241590" y="5667472"/>
            <a:ext cx="696024" cy="307777"/>
          </a:xfrm>
          <a:prstGeom prst="rect">
            <a:avLst/>
          </a:prstGeom>
          <a:solidFill>
            <a:schemeClr val="accent2"/>
          </a:solidFill>
        </p:spPr>
        <p:txBody>
          <a:bodyPr wrap="none">
            <a:spAutoFit/>
          </a:bodyPr>
          <a:lstStyle/>
          <a:p>
            <a:r>
              <a:rPr lang="en-US" sz="1400" b="1" dirty="0" smtClean="0">
                <a:solidFill>
                  <a:srgbClr val="FF0000"/>
                </a:solidFill>
              </a:rPr>
              <a:t>535 M </a:t>
            </a:r>
            <a:endParaRPr lang="en-US" sz="1400" dirty="0">
              <a:solidFill>
                <a:srgbClr val="FF0000"/>
              </a:solidFill>
            </a:endParaRPr>
          </a:p>
        </p:txBody>
      </p:sp>
      <p:cxnSp>
        <p:nvCxnSpPr>
          <p:cNvPr id="24" name="Elbow Connector 23"/>
          <p:cNvCxnSpPr>
            <a:stCxn id="14" idx="1"/>
            <a:endCxn id="17" idx="3"/>
          </p:cNvCxnSpPr>
          <p:nvPr/>
        </p:nvCxnSpPr>
        <p:spPr>
          <a:xfrm rot="10800000">
            <a:off x="937614" y="5821361"/>
            <a:ext cx="362680" cy="374794"/>
          </a:xfrm>
          <a:prstGeom prst="bentConnector3">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72770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0" y="0"/>
            <a:ext cx="9144000" cy="685800"/>
          </a:xfrm>
          <a:solidFill>
            <a:schemeClr val="tx2">
              <a:lumMod val="20000"/>
              <a:lumOff val="80000"/>
            </a:schemeClr>
          </a:solidFill>
        </p:spPr>
        <p:txBody>
          <a:bodyPr>
            <a:normAutofit fontScale="90000"/>
          </a:bodyPr>
          <a:lstStyle/>
          <a:p>
            <a:pPr algn="ctr"/>
            <a:r>
              <a:rPr lang="en-US" b="1" dirty="0" smtClean="0">
                <a:solidFill>
                  <a:schemeClr val="accent5">
                    <a:lumMod val="50000"/>
                  </a:schemeClr>
                </a:solidFill>
              </a:rPr>
              <a:t>Global Competitiveness Indonesia</a:t>
            </a:r>
            <a:endParaRPr lang="en-US" b="1" dirty="0">
              <a:solidFill>
                <a:schemeClr val="accent5">
                  <a:lumMod val="50000"/>
                </a:schemeClr>
              </a:solidFill>
            </a:endParaRP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33475"/>
            <a:ext cx="9109744" cy="534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Oval 7"/>
          <p:cNvSpPr/>
          <p:nvPr/>
        </p:nvSpPr>
        <p:spPr>
          <a:xfrm>
            <a:off x="0" y="4419600"/>
            <a:ext cx="4572000" cy="3810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1085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a:solidFill>
            <a:schemeClr val="tx2">
              <a:lumMod val="20000"/>
              <a:lumOff val="80000"/>
            </a:schemeClr>
          </a:solidFill>
        </p:spPr>
        <p:txBody>
          <a:bodyPr>
            <a:normAutofit/>
          </a:bodyPr>
          <a:lstStyle/>
          <a:p>
            <a:pPr algn="ctr"/>
            <a:r>
              <a:rPr lang="en-US" sz="3200" b="1" dirty="0" smtClean="0">
                <a:solidFill>
                  <a:schemeClr val="accent5">
                    <a:lumMod val="50000"/>
                  </a:schemeClr>
                </a:solidFill>
              </a:rPr>
              <a:t>Labor Competitiveness (Pay and Productivity)</a:t>
            </a:r>
            <a:endParaRPr lang="en-US" sz="3200" b="1" dirty="0">
              <a:solidFill>
                <a:schemeClr val="accent5">
                  <a:lumMod val="50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705" y="1905000"/>
            <a:ext cx="7759109"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Oval 5"/>
          <p:cNvSpPr/>
          <p:nvPr/>
        </p:nvSpPr>
        <p:spPr>
          <a:xfrm>
            <a:off x="228600" y="3810000"/>
            <a:ext cx="8763000" cy="6858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9270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988918592"/>
              </p:ext>
            </p:extLst>
          </p:nvPr>
        </p:nvGraphicFramePr>
        <p:xfrm>
          <a:off x="1517709" y="1483360"/>
          <a:ext cx="5715000" cy="4450080"/>
        </p:xfrm>
        <a:graphic>
          <a:graphicData uri="http://schemas.openxmlformats.org/drawingml/2006/table">
            <a:tbl>
              <a:tblPr firstRow="1" bandRow="1">
                <a:tableStyleId>{5C22544A-7EE6-4342-B048-85BDC9FD1C3A}</a:tableStyleId>
              </a:tblPr>
              <a:tblGrid>
                <a:gridCol w="2743200"/>
                <a:gridCol w="2971800"/>
              </a:tblGrid>
              <a:tr h="370840">
                <a:tc>
                  <a:txBody>
                    <a:bodyPr/>
                    <a:lstStyle/>
                    <a:p>
                      <a:pPr algn="ctr"/>
                      <a:r>
                        <a:rPr lang="en-US" dirty="0" smtClean="0"/>
                        <a:t>NEGARA</a:t>
                      </a:r>
                      <a:r>
                        <a:rPr lang="en-US" baseline="0" dirty="0" smtClean="0"/>
                        <a:t> </a:t>
                      </a:r>
                      <a:endParaRPr lang="en-US" dirty="0"/>
                    </a:p>
                  </a:txBody>
                  <a:tcPr/>
                </a:tc>
                <a:tc>
                  <a:txBody>
                    <a:bodyPr/>
                    <a:lstStyle/>
                    <a:p>
                      <a:pPr algn="ctr"/>
                      <a:r>
                        <a:rPr lang="en-US" dirty="0" smtClean="0"/>
                        <a:t>RANKING (144</a:t>
                      </a:r>
                      <a:r>
                        <a:rPr lang="en-US" baseline="0" dirty="0" smtClean="0"/>
                        <a:t> NEGARA)</a:t>
                      </a:r>
                      <a:endParaRPr lang="en-US" dirty="0"/>
                    </a:p>
                  </a:txBody>
                  <a:tcPr/>
                </a:tc>
              </a:tr>
              <a:tr h="370840">
                <a:tc>
                  <a:txBody>
                    <a:bodyPr/>
                    <a:lstStyle/>
                    <a:p>
                      <a:r>
                        <a:rPr lang="en-US" dirty="0" smtClean="0"/>
                        <a:t>Malaysia</a:t>
                      </a:r>
                      <a:endParaRPr lang="en-US" dirty="0"/>
                    </a:p>
                  </a:txBody>
                  <a:tcPr/>
                </a:tc>
                <a:tc>
                  <a:txBody>
                    <a:bodyPr/>
                    <a:lstStyle/>
                    <a:p>
                      <a:pPr algn="ctr"/>
                      <a:r>
                        <a:rPr lang="en-US" dirty="0" smtClean="0"/>
                        <a:t>6</a:t>
                      </a:r>
                      <a:endParaRPr lang="en-US" dirty="0"/>
                    </a:p>
                  </a:txBody>
                  <a:tcPr/>
                </a:tc>
              </a:tr>
              <a:tr h="370840">
                <a:tc>
                  <a:txBody>
                    <a:bodyPr/>
                    <a:lstStyle/>
                    <a:p>
                      <a:r>
                        <a:rPr lang="en-US" dirty="0" smtClean="0"/>
                        <a:t>Singapore</a:t>
                      </a:r>
                      <a:endParaRPr lang="en-US" dirty="0"/>
                    </a:p>
                  </a:txBody>
                  <a:tcPr/>
                </a:tc>
                <a:tc>
                  <a:txBody>
                    <a:bodyPr/>
                    <a:lstStyle/>
                    <a:p>
                      <a:pPr algn="ctr"/>
                      <a:r>
                        <a:rPr lang="en-US" dirty="0" smtClean="0"/>
                        <a:t>2</a:t>
                      </a:r>
                      <a:endParaRPr lang="en-US" dirty="0"/>
                    </a:p>
                  </a:txBody>
                  <a:tcPr/>
                </a:tc>
              </a:tr>
              <a:tr h="370840">
                <a:tc>
                  <a:txBody>
                    <a:bodyPr/>
                    <a:lstStyle/>
                    <a:p>
                      <a:r>
                        <a:rPr lang="en-US" dirty="0" smtClean="0"/>
                        <a:t>Thailand</a:t>
                      </a:r>
                      <a:endParaRPr lang="en-US" dirty="0"/>
                    </a:p>
                  </a:txBody>
                  <a:tcPr/>
                </a:tc>
                <a:tc>
                  <a:txBody>
                    <a:bodyPr/>
                    <a:lstStyle/>
                    <a:p>
                      <a:pPr algn="ctr"/>
                      <a:r>
                        <a:rPr lang="en-US" dirty="0" smtClean="0"/>
                        <a:t>52</a:t>
                      </a:r>
                      <a:endParaRPr lang="en-US" dirty="0"/>
                    </a:p>
                  </a:txBody>
                  <a:tcPr/>
                </a:tc>
              </a:tr>
              <a:tr h="370840">
                <a:tc>
                  <a:txBody>
                    <a:bodyPr/>
                    <a:lstStyle/>
                    <a:p>
                      <a:r>
                        <a:rPr lang="en-US" dirty="0" err="1" smtClean="0"/>
                        <a:t>Philipina</a:t>
                      </a:r>
                      <a:endParaRPr lang="en-US" dirty="0"/>
                    </a:p>
                  </a:txBody>
                  <a:tcPr/>
                </a:tc>
                <a:tc>
                  <a:txBody>
                    <a:bodyPr/>
                    <a:lstStyle/>
                    <a:p>
                      <a:pPr algn="ctr"/>
                      <a:r>
                        <a:rPr lang="en-US" dirty="0" smtClean="0"/>
                        <a:t>37</a:t>
                      </a:r>
                      <a:endParaRPr lang="en-US" dirty="0"/>
                    </a:p>
                  </a:txBody>
                  <a:tcPr/>
                </a:tc>
              </a:tr>
              <a:tr h="370840">
                <a:tc>
                  <a:txBody>
                    <a:bodyPr/>
                    <a:lstStyle/>
                    <a:p>
                      <a:r>
                        <a:rPr lang="en-US" dirty="0" smtClean="0">
                          <a:solidFill>
                            <a:srgbClr val="FF0000"/>
                          </a:solidFill>
                        </a:rPr>
                        <a:t>Indonesia</a:t>
                      </a:r>
                      <a:endParaRPr lang="en-US" dirty="0">
                        <a:solidFill>
                          <a:srgbClr val="FF0000"/>
                        </a:solidFill>
                      </a:endParaRPr>
                    </a:p>
                  </a:txBody>
                  <a:tcPr/>
                </a:tc>
                <a:tc>
                  <a:txBody>
                    <a:bodyPr/>
                    <a:lstStyle/>
                    <a:p>
                      <a:pPr algn="ctr"/>
                      <a:r>
                        <a:rPr lang="en-US" dirty="0" smtClean="0">
                          <a:solidFill>
                            <a:srgbClr val="FF0000"/>
                          </a:solidFill>
                        </a:rPr>
                        <a:t>29</a:t>
                      </a:r>
                      <a:endParaRPr lang="en-US" dirty="0">
                        <a:solidFill>
                          <a:srgbClr val="FF0000"/>
                        </a:solidFill>
                      </a:endParaRPr>
                    </a:p>
                  </a:txBody>
                  <a:tcPr/>
                </a:tc>
              </a:tr>
              <a:tr h="370840">
                <a:tc>
                  <a:txBody>
                    <a:bodyPr/>
                    <a:lstStyle/>
                    <a:p>
                      <a:r>
                        <a:rPr lang="en-US" dirty="0" smtClean="0"/>
                        <a:t>India</a:t>
                      </a:r>
                      <a:endParaRPr lang="en-US" dirty="0"/>
                    </a:p>
                  </a:txBody>
                  <a:tcPr/>
                </a:tc>
                <a:tc>
                  <a:txBody>
                    <a:bodyPr/>
                    <a:lstStyle/>
                    <a:p>
                      <a:pPr algn="ctr"/>
                      <a:r>
                        <a:rPr lang="en-US" dirty="0" smtClean="0"/>
                        <a:t>33</a:t>
                      </a:r>
                      <a:endParaRPr lang="en-US" dirty="0"/>
                    </a:p>
                  </a:txBody>
                  <a:tcPr/>
                </a:tc>
              </a:tr>
              <a:tr h="370840">
                <a:tc>
                  <a:txBody>
                    <a:bodyPr/>
                    <a:lstStyle/>
                    <a:p>
                      <a:r>
                        <a:rPr lang="en-US" dirty="0" smtClean="0"/>
                        <a:t>Vietnam</a:t>
                      </a:r>
                      <a:endParaRPr lang="en-US" dirty="0"/>
                    </a:p>
                  </a:txBody>
                  <a:tcPr/>
                </a:tc>
                <a:tc>
                  <a:txBody>
                    <a:bodyPr/>
                    <a:lstStyle/>
                    <a:p>
                      <a:pPr algn="ctr"/>
                      <a:r>
                        <a:rPr lang="en-US" dirty="0" smtClean="0"/>
                        <a:t>62</a:t>
                      </a:r>
                      <a:endParaRPr lang="en-US" dirty="0"/>
                    </a:p>
                  </a:txBody>
                  <a:tcPr/>
                </a:tc>
              </a:tr>
              <a:tr h="370840">
                <a:tc>
                  <a:txBody>
                    <a:bodyPr/>
                    <a:lstStyle/>
                    <a:p>
                      <a:r>
                        <a:rPr lang="en-US" dirty="0" smtClean="0"/>
                        <a:t>Korea</a:t>
                      </a:r>
                      <a:endParaRPr lang="en-US" dirty="0"/>
                    </a:p>
                  </a:txBody>
                  <a:tcPr/>
                </a:tc>
                <a:tc>
                  <a:txBody>
                    <a:bodyPr/>
                    <a:lstStyle/>
                    <a:p>
                      <a:pPr algn="ctr"/>
                      <a:r>
                        <a:rPr lang="en-US" dirty="0" smtClean="0"/>
                        <a:t>16</a:t>
                      </a:r>
                      <a:endParaRPr lang="en-US" dirty="0"/>
                    </a:p>
                  </a:txBody>
                  <a:tcPr/>
                </a:tc>
              </a:tr>
              <a:tr h="370840">
                <a:tc>
                  <a:txBody>
                    <a:bodyPr/>
                    <a:lstStyle/>
                    <a:p>
                      <a:r>
                        <a:rPr lang="en-US" dirty="0" smtClean="0"/>
                        <a:t>China</a:t>
                      </a:r>
                      <a:endParaRPr lang="en-US" dirty="0"/>
                    </a:p>
                  </a:txBody>
                  <a:tcPr/>
                </a:tc>
                <a:tc>
                  <a:txBody>
                    <a:bodyPr/>
                    <a:lstStyle/>
                    <a:p>
                      <a:pPr algn="ctr"/>
                      <a:r>
                        <a:rPr lang="en-US" dirty="0" smtClean="0"/>
                        <a:t>17</a:t>
                      </a:r>
                      <a:endParaRPr lang="en-US" dirty="0"/>
                    </a:p>
                  </a:txBody>
                  <a:tcPr/>
                </a:tc>
              </a:tr>
              <a:tr h="370840">
                <a:tc>
                  <a:txBody>
                    <a:bodyPr/>
                    <a:lstStyle/>
                    <a:p>
                      <a:r>
                        <a:rPr lang="en-US" dirty="0" err="1" smtClean="0"/>
                        <a:t>Jepang</a:t>
                      </a:r>
                      <a:endParaRPr lang="en-US" dirty="0"/>
                    </a:p>
                  </a:txBody>
                  <a:tcPr/>
                </a:tc>
                <a:tc>
                  <a:txBody>
                    <a:bodyPr/>
                    <a:lstStyle/>
                    <a:p>
                      <a:pPr algn="ctr"/>
                      <a:r>
                        <a:rPr lang="en-US" dirty="0" smtClean="0"/>
                        <a:t>24</a:t>
                      </a:r>
                      <a:endParaRPr lang="en-US" dirty="0"/>
                    </a:p>
                  </a:txBody>
                  <a:tcPr/>
                </a:tc>
              </a:tr>
              <a:tr h="370840">
                <a:tc>
                  <a:txBody>
                    <a:bodyPr/>
                    <a:lstStyle/>
                    <a:p>
                      <a:r>
                        <a:rPr lang="en-US" dirty="0" smtClean="0"/>
                        <a:t>USA</a:t>
                      </a:r>
                      <a:endParaRPr lang="en-US" dirty="0"/>
                    </a:p>
                  </a:txBody>
                  <a:tcPr/>
                </a:tc>
                <a:tc>
                  <a:txBody>
                    <a:bodyPr/>
                    <a:lstStyle/>
                    <a:p>
                      <a:pPr algn="ctr"/>
                      <a:r>
                        <a:rPr lang="en-US" dirty="0" smtClean="0"/>
                        <a:t>10</a:t>
                      </a:r>
                      <a:endParaRPr lang="en-US" dirty="0"/>
                    </a:p>
                  </a:txBody>
                  <a:tcPr/>
                </a:tc>
              </a:tr>
            </a:tbl>
          </a:graphicData>
        </a:graphic>
      </p:graphicFrame>
      <p:sp>
        <p:nvSpPr>
          <p:cNvPr id="5" name="Title 1"/>
          <p:cNvSpPr txBox="1">
            <a:spLocks/>
          </p:cNvSpPr>
          <p:nvPr/>
        </p:nvSpPr>
        <p:spPr>
          <a:xfrm>
            <a:off x="0" y="0"/>
            <a:ext cx="9144000" cy="685800"/>
          </a:xfrm>
          <a:prstGeom prst="rect">
            <a:avLst/>
          </a:prstGeom>
          <a:solidFill>
            <a:schemeClr val="tx2">
              <a:lumMod val="20000"/>
              <a:lumOff val="80000"/>
            </a:schemeClr>
          </a:solidFill>
        </p:spPr>
        <p:txBody>
          <a:bodyPr vert="horz" lIns="91440" tIns="45720" rIns="91440" bIns="45720" rtlCol="0" anchor="ctr">
            <a:normAutofit fontScale="90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accent5">
                    <a:lumMod val="50000"/>
                  </a:schemeClr>
                </a:solidFill>
                <a:effectLst/>
                <a:uLnTx/>
                <a:uFillTx/>
                <a:latin typeface="+mj-lt"/>
                <a:ea typeface="+mj-ea"/>
                <a:cs typeface="+mj-cs"/>
              </a:rPr>
              <a:t>Labor Competitiveness</a:t>
            </a:r>
            <a:r>
              <a:rPr kumimoji="0" lang="en-US" sz="4400" b="1" i="0" u="none" strike="noStrike" kern="1200" cap="none" spc="0" normalizeH="0" noProof="0" dirty="0" smtClean="0">
                <a:ln>
                  <a:noFill/>
                </a:ln>
                <a:solidFill>
                  <a:schemeClr val="accent5">
                    <a:lumMod val="50000"/>
                  </a:schemeClr>
                </a:solidFill>
                <a:effectLst/>
                <a:uLnTx/>
                <a:uFillTx/>
                <a:latin typeface="+mj-lt"/>
                <a:ea typeface="+mj-ea"/>
                <a:cs typeface="+mj-cs"/>
              </a:rPr>
              <a:t> Comparison</a:t>
            </a:r>
            <a:endParaRPr kumimoji="0" lang="en-US" sz="4400" b="1" i="0" u="none" strike="noStrike" kern="1200" cap="none" spc="0" normalizeH="0" baseline="0" noProof="0" dirty="0" smtClean="0">
              <a:ln>
                <a:noFill/>
              </a:ln>
              <a:solidFill>
                <a:schemeClr val="accent5">
                  <a:lumMod val="50000"/>
                </a:schemeClr>
              </a:solidFill>
              <a:effectLst/>
              <a:uLnTx/>
              <a:uFillTx/>
              <a:latin typeface="+mj-lt"/>
              <a:ea typeface="+mj-ea"/>
              <a:cs typeface="+mj-cs"/>
            </a:endParaRPr>
          </a:p>
        </p:txBody>
      </p:sp>
    </p:spTree>
    <p:extLst>
      <p:ext uri="{BB962C8B-B14F-4D97-AF65-F5344CB8AC3E}">
        <p14:creationId xmlns:p14="http://schemas.microsoft.com/office/powerpoint/2010/main" val="4152841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number of vocational education in chin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846" y="1835092"/>
            <a:ext cx="8468307" cy="4763423"/>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p:cNvCxnSpPr/>
          <p:nvPr/>
        </p:nvCxnSpPr>
        <p:spPr>
          <a:xfrm>
            <a:off x="998290" y="2734811"/>
            <a:ext cx="7055141" cy="16778"/>
          </a:xfrm>
          <a:prstGeom prst="straightConnector1">
            <a:avLst/>
          </a:prstGeom>
          <a:ln>
            <a:solidFill>
              <a:srgbClr val="C00000"/>
            </a:solidFill>
            <a:prstDash val="dash"/>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p:nvSpPr>
        <p:spPr>
          <a:xfrm>
            <a:off x="0" y="0"/>
            <a:ext cx="9144000" cy="685800"/>
          </a:xfrm>
          <a:prstGeom prst="rect">
            <a:avLst/>
          </a:prstGeom>
          <a:solidFill>
            <a:schemeClr val="tx2">
              <a:lumMod val="20000"/>
              <a:lumOff val="80000"/>
            </a:schemeClr>
          </a:solidFill>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accent5">
                    <a:lumMod val="50000"/>
                  </a:schemeClr>
                </a:solidFill>
                <a:effectLst/>
                <a:uLnTx/>
                <a:uFillTx/>
                <a:latin typeface="+mj-lt"/>
                <a:ea typeface="+mj-ea"/>
                <a:cs typeface="+mj-cs"/>
              </a:rPr>
              <a:t>JUMLAH MAHASISWA VOKASI DI BERBAGAI NEGARA DI DUNIA</a:t>
            </a:r>
          </a:p>
        </p:txBody>
      </p:sp>
    </p:spTree>
    <p:extLst>
      <p:ext uri="{BB962C8B-B14F-4D97-AF65-F5344CB8AC3E}">
        <p14:creationId xmlns:p14="http://schemas.microsoft.com/office/powerpoint/2010/main" val="549330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1"/>
          <p:cNvSpPr>
            <a:spLocks noGrp="1"/>
          </p:cNvSpPr>
          <p:nvPr>
            <p:ph type="sldNum" sz="quarter" idx="12"/>
          </p:nvPr>
        </p:nvSpPr>
        <p:spPr>
          <a:xfrm>
            <a:off x="6400800" y="6492877"/>
            <a:ext cx="1600200" cy="365125"/>
          </a:xfrm>
        </p:spPr>
        <p:txBody>
          <a:bodyPr/>
          <a:lstStyle/>
          <a:p>
            <a:fld id="{E04623A9-05BD-44EF-AFDF-9C60A51F9D21}" type="slidenum">
              <a:rPr lang="id-ID" sz="1400" b="1">
                <a:solidFill>
                  <a:prstClr val="white"/>
                </a:solidFill>
              </a:rPr>
              <a:pPr/>
              <a:t>6</a:t>
            </a:fld>
            <a:endParaRPr lang="id-ID" sz="1400" b="1" dirty="0">
              <a:solidFill>
                <a:prstClr val="white"/>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76838381"/>
              </p:ext>
            </p:extLst>
          </p:nvPr>
        </p:nvGraphicFramePr>
        <p:xfrm>
          <a:off x="499398" y="5311630"/>
          <a:ext cx="8082540" cy="1371600"/>
        </p:xfrm>
        <a:graphic>
          <a:graphicData uri="http://schemas.openxmlformats.org/drawingml/2006/table">
            <a:tbl>
              <a:tblPr firstRow="1" bandRow="1">
                <a:tableStyleId>{F5AB1C69-6EDB-4FF4-983F-18BD219EF322}</a:tableStyleId>
              </a:tblPr>
              <a:tblGrid>
                <a:gridCol w="5207346">
                  <a:extLst>
                    <a:ext uri="{9D8B030D-6E8A-4147-A177-3AD203B41FA5}">
                      <a16:colId xmlns:a16="http://schemas.microsoft.com/office/drawing/2014/main" xmlns="" val="20000"/>
                    </a:ext>
                  </a:extLst>
                </a:gridCol>
                <a:gridCol w="2875194">
                  <a:extLst>
                    <a:ext uri="{9D8B030D-6E8A-4147-A177-3AD203B41FA5}">
                      <a16:colId xmlns:a16="http://schemas.microsoft.com/office/drawing/2014/main" xmlns="" val="20001"/>
                    </a:ext>
                  </a:extLst>
                </a:gridCol>
              </a:tblGrid>
              <a:tr h="347909">
                <a:tc>
                  <a:txBody>
                    <a:bodyPr/>
                    <a:lstStyle/>
                    <a:p>
                      <a:pPr marL="53975" indent="0" algn="ctr"/>
                      <a:r>
                        <a:rPr lang="en-US" sz="1800" dirty="0" smtClean="0"/>
                        <a:t>LEMBAGA DI</a:t>
                      </a:r>
                      <a:r>
                        <a:rPr lang="en-US" sz="1800" baseline="0" dirty="0" smtClean="0"/>
                        <a:t> INDONESIA</a:t>
                      </a:r>
                      <a:endParaRPr lang="en-US" sz="1800" dirty="0"/>
                    </a:p>
                  </a:txBody>
                  <a:tcPr marL="68580" marR="68580" anchor="ctr">
                    <a:solidFill>
                      <a:srgbClr val="C00000"/>
                    </a:solidFill>
                  </a:tcPr>
                </a:tc>
                <a:tc>
                  <a:txBody>
                    <a:bodyPr/>
                    <a:lstStyle/>
                    <a:p>
                      <a:pPr algn="ctr"/>
                      <a:r>
                        <a:rPr lang="en-US" sz="1800" dirty="0" smtClean="0"/>
                        <a:t>JUMLAH</a:t>
                      </a:r>
                      <a:endParaRPr lang="en-US" sz="1800" dirty="0"/>
                    </a:p>
                  </a:txBody>
                  <a:tcPr marL="68580" marR="68580" anchor="ctr">
                    <a:solidFill>
                      <a:srgbClr val="C00000"/>
                    </a:solidFill>
                  </a:tcPr>
                </a:tc>
                <a:extLst>
                  <a:ext uri="{0D108BD9-81ED-4DB2-BD59-A6C34878D82A}">
                    <a16:rowId xmlns:a16="http://schemas.microsoft.com/office/drawing/2014/main" xmlns="" val="10000"/>
                  </a:ext>
                </a:extLst>
              </a:tr>
              <a:tr h="286949">
                <a:tc>
                  <a:txBody>
                    <a:bodyPr/>
                    <a:lstStyle/>
                    <a:p>
                      <a:pPr marL="288925" indent="0"/>
                      <a:r>
                        <a:rPr lang="en-US" sz="1800" dirty="0" smtClean="0"/>
                        <a:t>AKADEMI KEJURUAN</a:t>
                      </a:r>
                      <a:endParaRPr lang="en-US" sz="1800" b="1" dirty="0"/>
                    </a:p>
                  </a:txBody>
                  <a:tcPr marL="68580" marR="68580" marT="91440" marB="137160" anchor="ctr"/>
                </a:tc>
                <a:tc>
                  <a:txBody>
                    <a:bodyPr/>
                    <a:lstStyle/>
                    <a:p>
                      <a:pPr algn="ctr"/>
                      <a:r>
                        <a:rPr lang="en-US" sz="1800" dirty="0" smtClean="0"/>
                        <a:t>1.103</a:t>
                      </a:r>
                      <a:endParaRPr lang="en-US" sz="1800" b="1" dirty="0"/>
                    </a:p>
                  </a:txBody>
                  <a:tcPr marL="68580" marR="68580" marT="91440" marB="137160" anchor="ctr"/>
                </a:tc>
                <a:extLst>
                  <a:ext uri="{0D108BD9-81ED-4DB2-BD59-A6C34878D82A}">
                    <a16:rowId xmlns:a16="http://schemas.microsoft.com/office/drawing/2014/main" xmlns="" val="10001"/>
                  </a:ext>
                </a:extLst>
              </a:tr>
              <a:tr h="393629">
                <a:tc>
                  <a:txBody>
                    <a:bodyPr/>
                    <a:lstStyle/>
                    <a:p>
                      <a:pPr marL="288925" indent="0"/>
                      <a:r>
                        <a:rPr lang="en-US" sz="1800" dirty="0" smtClean="0"/>
                        <a:t>POLITEKNIK</a:t>
                      </a:r>
                      <a:endParaRPr lang="en-US" sz="1800" b="1" dirty="0"/>
                    </a:p>
                  </a:txBody>
                  <a:tcPr marL="68580" marR="68580" marT="91440" marB="137160" anchor="ctr"/>
                </a:tc>
                <a:tc>
                  <a:txBody>
                    <a:bodyPr/>
                    <a:lstStyle/>
                    <a:p>
                      <a:pPr algn="ctr"/>
                      <a:r>
                        <a:rPr lang="en-US" sz="1800" dirty="0" smtClean="0"/>
                        <a:t>262</a:t>
                      </a:r>
                      <a:endParaRPr lang="en-US" sz="1800" b="1" dirty="0"/>
                    </a:p>
                  </a:txBody>
                  <a:tcPr marL="68580" marR="68580" marT="91440" marB="137160" anchor="ctr"/>
                </a:tc>
                <a:extLst>
                  <a:ext uri="{0D108BD9-81ED-4DB2-BD59-A6C34878D82A}">
                    <a16:rowId xmlns:a16="http://schemas.microsoft.com/office/drawing/2014/main" xmlns="" val="10003"/>
                  </a:ext>
                </a:extLst>
              </a:tr>
            </a:tbl>
          </a:graphicData>
        </a:graphic>
      </p:graphicFrame>
      <p:sp>
        <p:nvSpPr>
          <p:cNvPr id="2" name="Right Arrow 1"/>
          <p:cNvSpPr/>
          <p:nvPr/>
        </p:nvSpPr>
        <p:spPr>
          <a:xfrm>
            <a:off x="234892" y="973121"/>
            <a:ext cx="1961626" cy="847289"/>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JUMLAH PENDUDUK</a:t>
            </a:r>
            <a:endParaRPr lang="en-US" sz="1400" dirty="0">
              <a:solidFill>
                <a:schemeClr val="tx1"/>
              </a:solidFill>
            </a:endParaRPr>
          </a:p>
        </p:txBody>
      </p:sp>
      <p:sp>
        <p:nvSpPr>
          <p:cNvPr id="4" name="Rectangle 3"/>
          <p:cNvSpPr/>
          <p:nvPr/>
        </p:nvSpPr>
        <p:spPr>
          <a:xfrm>
            <a:off x="2424417" y="1132510"/>
            <a:ext cx="2139193" cy="5368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2,4 </a:t>
            </a:r>
            <a:r>
              <a:rPr lang="en-US" dirty="0" err="1" smtClean="0"/>
              <a:t>Milyar</a:t>
            </a:r>
            <a:endParaRPr lang="en-US" dirty="0"/>
          </a:p>
        </p:txBody>
      </p:sp>
      <p:sp>
        <p:nvSpPr>
          <p:cNvPr id="9" name="Rectangle 8"/>
          <p:cNvSpPr/>
          <p:nvPr/>
        </p:nvSpPr>
        <p:spPr>
          <a:xfrm>
            <a:off x="5101906" y="1142297"/>
            <a:ext cx="2139193" cy="5368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255 </a:t>
            </a:r>
            <a:r>
              <a:rPr lang="en-US" dirty="0" err="1" smtClean="0"/>
              <a:t>Juta</a:t>
            </a:r>
            <a:endParaRPr lang="en-US" dirty="0"/>
          </a:p>
        </p:txBody>
      </p:sp>
      <p:sp>
        <p:nvSpPr>
          <p:cNvPr id="10" name="Right Arrow 9"/>
          <p:cNvSpPr/>
          <p:nvPr/>
        </p:nvSpPr>
        <p:spPr>
          <a:xfrm>
            <a:off x="236290" y="2123812"/>
            <a:ext cx="1961626" cy="847289"/>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JUMLAH PERGURUAN TINGGI</a:t>
            </a:r>
            <a:endParaRPr lang="en-US" sz="1400" dirty="0">
              <a:solidFill>
                <a:schemeClr val="tx1"/>
              </a:solidFill>
            </a:endParaRPr>
          </a:p>
        </p:txBody>
      </p:sp>
      <p:sp>
        <p:nvSpPr>
          <p:cNvPr id="11" name="Rectangle 10"/>
          <p:cNvSpPr/>
          <p:nvPr/>
        </p:nvSpPr>
        <p:spPr>
          <a:xfrm>
            <a:off x="2425815" y="2283201"/>
            <a:ext cx="2139193" cy="5368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2824</a:t>
            </a:r>
            <a:endParaRPr lang="en-US" dirty="0"/>
          </a:p>
        </p:txBody>
      </p:sp>
      <p:sp>
        <p:nvSpPr>
          <p:cNvPr id="12" name="Rectangle 11"/>
          <p:cNvSpPr/>
          <p:nvPr/>
        </p:nvSpPr>
        <p:spPr>
          <a:xfrm>
            <a:off x="5103304" y="2292988"/>
            <a:ext cx="2139193" cy="5368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4455</a:t>
            </a:r>
            <a:endParaRPr lang="en-US" dirty="0"/>
          </a:p>
        </p:txBody>
      </p:sp>
      <p:sp>
        <p:nvSpPr>
          <p:cNvPr id="5" name="Rectangle 4"/>
          <p:cNvSpPr/>
          <p:nvPr/>
        </p:nvSpPr>
        <p:spPr>
          <a:xfrm>
            <a:off x="398477" y="3159796"/>
            <a:ext cx="8334462" cy="2031325"/>
          </a:xfrm>
          <a:prstGeom prst="rect">
            <a:avLst/>
          </a:prstGeom>
        </p:spPr>
        <p:txBody>
          <a:bodyPr wrap="square">
            <a:spAutoFit/>
          </a:bodyPr>
          <a:lstStyle/>
          <a:p>
            <a:r>
              <a:rPr lang="en-US" sz="1400" dirty="0"/>
              <a:t>Now China has a new approach to fixing its problematic education system: It will train </a:t>
            </a:r>
            <a:r>
              <a:rPr lang="en-US" sz="1400" dirty="0">
                <a:solidFill>
                  <a:srgbClr val="C00000"/>
                </a:solidFill>
              </a:rPr>
              <a:t>many more of its young people in skills-based vocational institutions </a:t>
            </a:r>
            <a:r>
              <a:rPr lang="en-US" sz="1400" dirty="0"/>
              <a:t>(China has both vocational high schools and vocational colleges), rather than having them go to regular high schools and universities for academic studies, reports the </a:t>
            </a:r>
            <a:r>
              <a:rPr lang="en-US" sz="1400" i="1" dirty="0">
                <a:hlinkClick r:id="rId2"/>
              </a:rPr>
              <a:t>China Daily</a:t>
            </a:r>
            <a:r>
              <a:rPr lang="en-US" sz="1400" dirty="0"/>
              <a:t> today</a:t>
            </a:r>
            <a:r>
              <a:rPr lang="en-US" sz="1400" dirty="0" smtClean="0"/>
              <a:t>. (25 </a:t>
            </a:r>
            <a:r>
              <a:rPr lang="en-US" sz="1400" dirty="0" err="1" smtClean="0"/>
              <a:t>Juni</a:t>
            </a:r>
            <a:r>
              <a:rPr lang="en-US" sz="1400" dirty="0" smtClean="0"/>
              <a:t> 2014)</a:t>
            </a:r>
          </a:p>
          <a:p>
            <a:endParaRPr lang="en-US" sz="1400" dirty="0"/>
          </a:p>
          <a:p>
            <a:r>
              <a:rPr lang="en-US" sz="1400" dirty="0"/>
              <a:t>A guideline issued by China’s State Council on Sunday aims </a:t>
            </a:r>
            <a:r>
              <a:rPr lang="en-US" sz="1400" dirty="0">
                <a:solidFill>
                  <a:srgbClr val="C00000"/>
                </a:solidFill>
              </a:rPr>
              <a:t>to increase the number of students in vocational educational institutions</a:t>
            </a:r>
            <a:r>
              <a:rPr lang="en-US" sz="1400" dirty="0"/>
              <a:t> from 29.34 million now, to 38.3 million by 2020. The total that year will be made up of 23.5 million studying at vocational high schools and 14.8 million in vocational colleges; the latter usually run programs lasting two to three years.</a:t>
            </a:r>
          </a:p>
        </p:txBody>
      </p:sp>
      <p:sp>
        <p:nvSpPr>
          <p:cNvPr id="6" name="TextBox 5"/>
          <p:cNvSpPr txBox="1"/>
          <p:nvPr/>
        </p:nvSpPr>
        <p:spPr>
          <a:xfrm>
            <a:off x="3072859" y="798132"/>
            <a:ext cx="845103" cy="369332"/>
          </a:xfrm>
          <a:prstGeom prst="rect">
            <a:avLst/>
          </a:prstGeom>
          <a:noFill/>
        </p:spPr>
        <p:txBody>
          <a:bodyPr wrap="none" rtlCol="0">
            <a:spAutoFit/>
          </a:bodyPr>
          <a:lstStyle/>
          <a:p>
            <a:r>
              <a:rPr lang="en-US" dirty="0" smtClean="0"/>
              <a:t>CHINA </a:t>
            </a:r>
            <a:endParaRPr lang="en-US" dirty="0"/>
          </a:p>
        </p:txBody>
      </p:sp>
      <p:sp>
        <p:nvSpPr>
          <p:cNvPr id="17" name="TextBox 16"/>
          <p:cNvSpPr txBox="1"/>
          <p:nvPr/>
        </p:nvSpPr>
        <p:spPr>
          <a:xfrm>
            <a:off x="5632902" y="799530"/>
            <a:ext cx="1242007" cy="369332"/>
          </a:xfrm>
          <a:prstGeom prst="rect">
            <a:avLst/>
          </a:prstGeom>
          <a:noFill/>
        </p:spPr>
        <p:txBody>
          <a:bodyPr wrap="none" rtlCol="0">
            <a:spAutoFit/>
          </a:bodyPr>
          <a:lstStyle/>
          <a:p>
            <a:r>
              <a:rPr lang="en-US" dirty="0" smtClean="0"/>
              <a:t>INDONESIA</a:t>
            </a:r>
            <a:endParaRPr lang="en-US" dirty="0"/>
          </a:p>
        </p:txBody>
      </p:sp>
      <p:sp>
        <p:nvSpPr>
          <p:cNvPr id="18" name="Title 1"/>
          <p:cNvSpPr txBox="1">
            <a:spLocks/>
          </p:cNvSpPr>
          <p:nvPr/>
        </p:nvSpPr>
        <p:spPr>
          <a:xfrm>
            <a:off x="0" y="0"/>
            <a:ext cx="9144000" cy="685800"/>
          </a:xfrm>
          <a:prstGeom prst="rect">
            <a:avLst/>
          </a:prstGeom>
          <a:solidFill>
            <a:schemeClr val="tx2">
              <a:lumMod val="20000"/>
              <a:lumOff val="80000"/>
            </a:schemeClr>
          </a:solidFill>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smtClean="0">
                <a:ln>
                  <a:noFill/>
                </a:ln>
                <a:solidFill>
                  <a:schemeClr val="accent5">
                    <a:lumMod val="50000"/>
                  </a:schemeClr>
                </a:solidFill>
                <a:effectLst/>
                <a:uLnTx/>
                <a:uFillTx/>
                <a:latin typeface="+mj-lt"/>
                <a:ea typeface="+mj-ea"/>
                <a:cs typeface="+mj-cs"/>
              </a:rPr>
              <a:t>PENDIDIKAN VOKASI DI CHINA DAN DI INDONESIA</a:t>
            </a:r>
          </a:p>
        </p:txBody>
      </p:sp>
    </p:spTree>
    <p:extLst>
      <p:ext uri="{BB962C8B-B14F-4D97-AF65-F5344CB8AC3E}">
        <p14:creationId xmlns:p14="http://schemas.microsoft.com/office/powerpoint/2010/main" val="1349034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8506" y="2287665"/>
            <a:ext cx="8204433" cy="1815882"/>
          </a:xfrm>
          <a:prstGeom prst="rect">
            <a:avLst/>
          </a:prstGeom>
          <a:solidFill>
            <a:schemeClr val="tx2">
              <a:lumMod val="20000"/>
              <a:lumOff val="80000"/>
            </a:schemeClr>
          </a:solidFill>
        </p:spPr>
        <p:txBody>
          <a:bodyPr wrap="square">
            <a:spAutoFit/>
          </a:bodyPr>
          <a:lstStyle/>
          <a:p>
            <a:pPr algn="just"/>
            <a:r>
              <a:rPr lang="en-US" sz="2800" dirty="0"/>
              <a:t>Data </a:t>
            </a:r>
            <a:r>
              <a:rPr lang="en-US" sz="2800" dirty="0" err="1"/>
              <a:t>Badan</a:t>
            </a:r>
            <a:r>
              <a:rPr lang="en-US" sz="2800" dirty="0"/>
              <a:t> </a:t>
            </a:r>
            <a:r>
              <a:rPr lang="en-US" sz="2800" dirty="0" err="1"/>
              <a:t>Pusat</a:t>
            </a:r>
            <a:r>
              <a:rPr lang="en-US" sz="2800" dirty="0"/>
              <a:t> </a:t>
            </a:r>
            <a:r>
              <a:rPr lang="en-US" sz="2800" dirty="0" err="1"/>
              <a:t>Statistik</a:t>
            </a:r>
            <a:r>
              <a:rPr lang="en-US" sz="2800" dirty="0"/>
              <a:t> </a:t>
            </a:r>
            <a:r>
              <a:rPr lang="en-US" sz="2800" dirty="0" err="1"/>
              <a:t>pada</a:t>
            </a:r>
            <a:r>
              <a:rPr lang="en-US" sz="2800" dirty="0"/>
              <a:t> </a:t>
            </a:r>
            <a:r>
              <a:rPr lang="en-US" sz="2800" dirty="0" err="1"/>
              <a:t>Agustus</a:t>
            </a:r>
            <a:r>
              <a:rPr lang="en-US" sz="2800" dirty="0"/>
              <a:t> 2014 </a:t>
            </a:r>
            <a:r>
              <a:rPr lang="en-US" sz="2800" dirty="0" err="1"/>
              <a:t>menyebutkan</a:t>
            </a:r>
            <a:r>
              <a:rPr lang="en-US" sz="2800" dirty="0"/>
              <a:t> </a:t>
            </a:r>
            <a:r>
              <a:rPr lang="en-US" sz="2800" dirty="0" err="1"/>
              <a:t>bahwa</a:t>
            </a:r>
            <a:r>
              <a:rPr lang="en-US" sz="2800" dirty="0"/>
              <a:t> 9,5% </a:t>
            </a:r>
            <a:r>
              <a:rPr lang="en-US" sz="2800" dirty="0" err="1"/>
              <a:t>pengangguran</a:t>
            </a:r>
            <a:r>
              <a:rPr lang="en-US" sz="2800" dirty="0"/>
              <a:t> di Indonesia </a:t>
            </a:r>
            <a:r>
              <a:rPr lang="en-US" sz="2800" dirty="0" err="1"/>
              <a:t>merupakan</a:t>
            </a:r>
            <a:r>
              <a:rPr lang="en-US" sz="2800" dirty="0"/>
              <a:t> alumni </a:t>
            </a:r>
            <a:r>
              <a:rPr lang="en-US" sz="2800" dirty="0" err="1"/>
              <a:t>perguruan</a:t>
            </a:r>
            <a:r>
              <a:rPr lang="en-US" sz="2800" dirty="0"/>
              <a:t> </a:t>
            </a:r>
            <a:r>
              <a:rPr lang="en-US" sz="2800" dirty="0" err="1"/>
              <a:t>tinggi</a:t>
            </a:r>
            <a:r>
              <a:rPr lang="en-US" sz="2800" dirty="0"/>
              <a:t>, </a:t>
            </a:r>
            <a:r>
              <a:rPr lang="en-US" sz="2800" dirty="0" err="1"/>
              <a:t>termasuk</a:t>
            </a:r>
            <a:r>
              <a:rPr lang="en-US" sz="2800" dirty="0"/>
              <a:t> di </a:t>
            </a:r>
            <a:r>
              <a:rPr lang="en-US" sz="2800" dirty="0" err="1"/>
              <a:t>antaranya</a:t>
            </a:r>
            <a:r>
              <a:rPr lang="en-US" sz="2800" dirty="0"/>
              <a:t> </a:t>
            </a:r>
            <a:r>
              <a:rPr lang="en-US" sz="2800" dirty="0" err="1"/>
              <a:t>lulusan</a:t>
            </a:r>
            <a:r>
              <a:rPr lang="en-US" sz="2800" dirty="0"/>
              <a:t> </a:t>
            </a:r>
            <a:r>
              <a:rPr lang="en-US" sz="2800" dirty="0" err="1"/>
              <a:t>bergelar</a:t>
            </a:r>
            <a:r>
              <a:rPr lang="en-US" sz="2800" dirty="0"/>
              <a:t> </a:t>
            </a:r>
            <a:r>
              <a:rPr lang="en-US" sz="2800" dirty="0" err="1"/>
              <a:t>sarjana</a:t>
            </a:r>
            <a:r>
              <a:rPr lang="en-US" sz="2800" dirty="0"/>
              <a:t>. </a:t>
            </a:r>
          </a:p>
        </p:txBody>
      </p:sp>
    </p:spTree>
    <p:extLst>
      <p:ext uri="{BB962C8B-B14F-4D97-AF65-F5344CB8AC3E}">
        <p14:creationId xmlns:p14="http://schemas.microsoft.com/office/powerpoint/2010/main" val="51526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6"/>
            <a:ext cx="9144000" cy="584775"/>
          </a:xfrm>
          <a:prstGeom prst="rect">
            <a:avLst/>
          </a:prstGeom>
          <a:solidFill>
            <a:schemeClr val="accent1">
              <a:lumMod val="20000"/>
              <a:lumOff val="80000"/>
            </a:schemeClr>
          </a:solidFill>
        </p:spPr>
        <p:txBody>
          <a:bodyPr wrap="square" rtlCol="0">
            <a:spAutoFit/>
          </a:bodyPr>
          <a:lstStyle/>
          <a:p>
            <a:pPr algn="ctr"/>
            <a:r>
              <a:rPr lang="en-AU" sz="3200" b="1" dirty="0" smtClean="0"/>
              <a:t>RASIONAL REVITALISASI PENDIDIKAN TINGGI VOKASI</a:t>
            </a:r>
            <a:endParaRPr lang="en-AU" sz="3200" b="1" dirty="0"/>
          </a:p>
        </p:txBody>
      </p:sp>
      <p:sp>
        <p:nvSpPr>
          <p:cNvPr id="5" name="Rectangle 4"/>
          <p:cNvSpPr/>
          <p:nvPr/>
        </p:nvSpPr>
        <p:spPr>
          <a:xfrm>
            <a:off x="707020" y="680558"/>
            <a:ext cx="2101265" cy="69539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INDUSTRI DAPAT PASOKAN TENAGA KERJA KOMPETEN </a:t>
            </a:r>
            <a:endParaRPr lang="en-AU" sz="1400" b="1" dirty="0">
              <a:solidFill>
                <a:schemeClr val="tx1"/>
              </a:solidFill>
            </a:endParaRPr>
          </a:p>
        </p:txBody>
      </p:sp>
      <p:sp>
        <p:nvSpPr>
          <p:cNvPr id="6" name="Rectangle 5"/>
          <p:cNvSpPr/>
          <p:nvPr/>
        </p:nvSpPr>
        <p:spPr>
          <a:xfrm>
            <a:off x="4967155" y="693612"/>
            <a:ext cx="2101265" cy="69539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SEMUA LULUSAN POLTEK DPT PEKERJAAN SESUAI KOMPETENSINYA</a:t>
            </a:r>
            <a:endParaRPr lang="en-AU" sz="1400" b="1" dirty="0">
              <a:solidFill>
                <a:schemeClr val="tx1"/>
              </a:solidFill>
            </a:endParaRPr>
          </a:p>
        </p:txBody>
      </p:sp>
      <p:sp>
        <p:nvSpPr>
          <p:cNvPr id="7" name="Rectangle 6"/>
          <p:cNvSpPr/>
          <p:nvPr/>
        </p:nvSpPr>
        <p:spPr>
          <a:xfrm>
            <a:off x="2924424" y="1589306"/>
            <a:ext cx="2101265" cy="65314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SEMUA LULUSAN POLTEK BERSERTIFIKAT KOMPETENSI SESUAI KEBUTUHAN INDUSTRI</a:t>
            </a:r>
            <a:endParaRPr lang="en-AU" sz="1400" b="1" dirty="0">
              <a:solidFill>
                <a:schemeClr val="tx1"/>
              </a:solidFill>
            </a:endParaRPr>
          </a:p>
        </p:txBody>
      </p:sp>
      <p:grpSp>
        <p:nvGrpSpPr>
          <p:cNvPr id="17" name="Group 16"/>
          <p:cNvGrpSpPr/>
          <p:nvPr/>
        </p:nvGrpSpPr>
        <p:grpSpPr>
          <a:xfrm>
            <a:off x="248195" y="2420983"/>
            <a:ext cx="7008223" cy="2987040"/>
            <a:chOff x="322217" y="2168435"/>
            <a:chExt cx="10180320" cy="2987040"/>
          </a:xfrm>
        </p:grpSpPr>
        <p:sp>
          <p:nvSpPr>
            <p:cNvPr id="16" name="Rectangle 15"/>
            <p:cNvSpPr/>
            <p:nvPr/>
          </p:nvSpPr>
          <p:spPr>
            <a:xfrm>
              <a:off x="322217" y="2168435"/>
              <a:ext cx="10180320" cy="2987040"/>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b="1" dirty="0">
                <a:solidFill>
                  <a:schemeClr val="tx1"/>
                </a:solidFill>
              </a:endParaRPr>
            </a:p>
          </p:txBody>
        </p:sp>
        <p:sp>
          <p:nvSpPr>
            <p:cNvPr id="8" name="Rectangle 7"/>
            <p:cNvSpPr/>
            <p:nvPr/>
          </p:nvSpPr>
          <p:spPr>
            <a:xfrm>
              <a:off x="4519735" y="2281628"/>
              <a:ext cx="1846235" cy="133242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KURIKULUM POLTEK DISESUAIKAN DENGAN KEBUTUHAN INDUSTRI</a:t>
              </a:r>
              <a:endParaRPr lang="en-AU" sz="1400" b="1" dirty="0">
                <a:solidFill>
                  <a:schemeClr val="tx1"/>
                </a:solidFill>
              </a:endParaRPr>
            </a:p>
          </p:txBody>
        </p:sp>
        <p:sp>
          <p:nvSpPr>
            <p:cNvPr id="9" name="Rectangle 8"/>
            <p:cNvSpPr/>
            <p:nvPr/>
          </p:nvSpPr>
          <p:spPr>
            <a:xfrm>
              <a:off x="400567" y="3718567"/>
              <a:ext cx="1846235" cy="134983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50% DOSEN POLTEK DARI INDUSTRI, 50% DARI PERGURUAN TINGGI</a:t>
              </a:r>
              <a:endParaRPr lang="en-AU" sz="1400" b="1" dirty="0">
                <a:solidFill>
                  <a:schemeClr val="tx1"/>
                </a:solidFill>
              </a:endParaRPr>
            </a:p>
          </p:txBody>
        </p:sp>
        <p:sp>
          <p:nvSpPr>
            <p:cNvPr id="10" name="Rectangle 9"/>
            <p:cNvSpPr/>
            <p:nvPr/>
          </p:nvSpPr>
          <p:spPr>
            <a:xfrm>
              <a:off x="2460160" y="3714205"/>
              <a:ext cx="1846235" cy="1349838"/>
            </a:xfrm>
            <a:prstGeom prst="rect">
              <a:avLst/>
            </a:prstGeom>
            <a:solidFill>
              <a:schemeClr val="accent6">
                <a:lumMod val="40000"/>
                <a:lumOff val="60000"/>
              </a:schemeClr>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PENERAPAN DUAL SYSTEM</a:t>
              </a:r>
            </a:p>
            <a:p>
              <a:pPr algn="ctr"/>
              <a:r>
                <a:rPr lang="en-AU" sz="1400" b="1" dirty="0" smtClean="0">
                  <a:solidFill>
                    <a:schemeClr val="tx1"/>
                  </a:solidFill>
                </a:rPr>
                <a:t>(SISTEM 3 – 2 – 1)</a:t>
              </a:r>
              <a:endParaRPr lang="en-AU" sz="1400" b="1" dirty="0">
                <a:solidFill>
                  <a:schemeClr val="tx1"/>
                </a:solidFill>
              </a:endParaRPr>
            </a:p>
          </p:txBody>
        </p:sp>
        <p:sp>
          <p:nvSpPr>
            <p:cNvPr id="11" name="Rectangle 10"/>
            <p:cNvSpPr/>
            <p:nvPr/>
          </p:nvSpPr>
          <p:spPr>
            <a:xfrm>
              <a:off x="4524083" y="3714208"/>
              <a:ext cx="1846235" cy="1349838"/>
            </a:xfrm>
            <a:prstGeom prst="rect">
              <a:avLst/>
            </a:prstGeom>
            <a:solidFill>
              <a:schemeClr val="accent6">
                <a:lumMod val="40000"/>
                <a:lumOff val="60000"/>
              </a:schemeClr>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PEMBANGUNAN TEACHING FACTORY DI POLTEK</a:t>
              </a:r>
              <a:endParaRPr lang="en-AU" sz="1400" b="1" dirty="0">
                <a:solidFill>
                  <a:schemeClr val="tx1"/>
                </a:solidFill>
              </a:endParaRPr>
            </a:p>
          </p:txBody>
        </p:sp>
        <p:sp>
          <p:nvSpPr>
            <p:cNvPr id="12" name="Rectangle 11"/>
            <p:cNvSpPr/>
            <p:nvPr/>
          </p:nvSpPr>
          <p:spPr>
            <a:xfrm>
              <a:off x="6548836" y="3701140"/>
              <a:ext cx="1846235" cy="134983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RETOOLING/</a:t>
              </a:r>
            </a:p>
            <a:p>
              <a:pPr algn="ctr"/>
              <a:r>
                <a:rPr lang="en-AU" sz="1400" b="1" dirty="0" smtClean="0">
                  <a:solidFill>
                    <a:schemeClr val="tx1"/>
                  </a:solidFill>
                </a:rPr>
                <a:t>RETRAINING  DOSEN POLITEKNIK</a:t>
              </a:r>
              <a:endParaRPr lang="en-AU" sz="1400" b="1" dirty="0">
                <a:solidFill>
                  <a:schemeClr val="tx1"/>
                </a:solidFill>
              </a:endParaRPr>
            </a:p>
          </p:txBody>
        </p:sp>
        <p:sp>
          <p:nvSpPr>
            <p:cNvPr id="13" name="Rectangle 12"/>
            <p:cNvSpPr/>
            <p:nvPr/>
          </p:nvSpPr>
          <p:spPr>
            <a:xfrm>
              <a:off x="8560513" y="3692433"/>
              <a:ext cx="1846235" cy="134983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POLTEK SBG TEMPAT UJI KOMPETENSI (TUK) DAN LEMBAGA SERTIFIKASI PROFESI (LSP)</a:t>
              </a:r>
              <a:endParaRPr lang="en-AU" sz="1400" b="1" dirty="0">
                <a:solidFill>
                  <a:schemeClr val="tx1"/>
                </a:solidFill>
              </a:endParaRPr>
            </a:p>
          </p:txBody>
        </p:sp>
      </p:grpSp>
      <p:sp>
        <p:nvSpPr>
          <p:cNvPr id="14" name="Rectangle 13"/>
          <p:cNvSpPr/>
          <p:nvPr/>
        </p:nvSpPr>
        <p:spPr>
          <a:xfrm>
            <a:off x="1719974" y="5607980"/>
            <a:ext cx="1501398" cy="118036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PENGEMBANGAN POLITEKNIK MENDUKUNG 14 KAWASAN EKONOMI KHUSUS (KEK)</a:t>
            </a:r>
            <a:endParaRPr lang="en-AU" sz="1400" b="1" dirty="0">
              <a:solidFill>
                <a:schemeClr val="tx1"/>
              </a:solidFill>
            </a:endParaRPr>
          </a:p>
        </p:txBody>
      </p:sp>
      <p:sp>
        <p:nvSpPr>
          <p:cNvPr id="15" name="Rectangle 14"/>
          <p:cNvSpPr/>
          <p:nvPr/>
        </p:nvSpPr>
        <p:spPr>
          <a:xfrm>
            <a:off x="4323838" y="5607980"/>
            <a:ext cx="1279953" cy="1184378"/>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b="1" dirty="0" smtClean="0">
                <a:solidFill>
                  <a:schemeClr val="tx1"/>
                </a:solidFill>
              </a:rPr>
              <a:t>PILOT PROJECT REVITALISASI 12 POLTEK NEGERI</a:t>
            </a:r>
            <a:endParaRPr lang="en-AU" sz="1400" b="1" dirty="0">
              <a:solidFill>
                <a:schemeClr val="tx1"/>
              </a:solidFill>
            </a:endParaRPr>
          </a:p>
        </p:txBody>
      </p:sp>
      <p:cxnSp>
        <p:nvCxnSpPr>
          <p:cNvPr id="19" name="Elbow Connector 18"/>
          <p:cNvCxnSpPr>
            <a:stCxn id="5" idx="2"/>
            <a:endCxn id="7" idx="1"/>
          </p:cNvCxnSpPr>
          <p:nvPr/>
        </p:nvCxnSpPr>
        <p:spPr>
          <a:xfrm rot="16200000" flipH="1">
            <a:off x="2071073" y="1062530"/>
            <a:ext cx="539930" cy="1166771"/>
          </a:xfrm>
          <a:prstGeom prst="bentConnector2">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Elbow Connector 20"/>
          <p:cNvCxnSpPr>
            <a:stCxn id="6" idx="2"/>
            <a:endCxn id="7" idx="3"/>
          </p:cNvCxnSpPr>
          <p:nvPr/>
        </p:nvCxnSpPr>
        <p:spPr>
          <a:xfrm rot="5400000">
            <a:off x="5258300" y="1156393"/>
            <a:ext cx="526876" cy="992099"/>
          </a:xfrm>
          <a:prstGeom prst="bentConnector2">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Elbow Connector 30"/>
          <p:cNvCxnSpPr>
            <a:stCxn id="16" idx="2"/>
            <a:endCxn id="15" idx="1"/>
          </p:cNvCxnSpPr>
          <p:nvPr/>
        </p:nvCxnSpPr>
        <p:spPr>
          <a:xfrm rot="16200000" flipH="1">
            <a:off x="3641999" y="5518330"/>
            <a:ext cx="792146" cy="571532"/>
          </a:xfrm>
          <a:prstGeom prst="bentConnector2">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Elbow Connector 32"/>
          <p:cNvCxnSpPr>
            <a:stCxn id="16" idx="2"/>
            <a:endCxn id="14" idx="3"/>
          </p:cNvCxnSpPr>
          <p:nvPr/>
        </p:nvCxnSpPr>
        <p:spPr>
          <a:xfrm rot="5400000">
            <a:off x="3091771" y="5537625"/>
            <a:ext cx="790139" cy="530935"/>
          </a:xfrm>
          <a:prstGeom prst="bentConnector2">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7308874" y="584770"/>
            <a:ext cx="52267" cy="6273231"/>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37" name="TextBox 36"/>
          <p:cNvSpPr txBox="1"/>
          <p:nvPr/>
        </p:nvSpPr>
        <p:spPr>
          <a:xfrm>
            <a:off x="7373406" y="766099"/>
            <a:ext cx="1174937" cy="369332"/>
          </a:xfrm>
          <a:prstGeom prst="rect">
            <a:avLst/>
          </a:prstGeom>
          <a:noFill/>
        </p:spPr>
        <p:txBody>
          <a:bodyPr wrap="none" rtlCol="0">
            <a:spAutoFit/>
          </a:bodyPr>
          <a:lstStyle/>
          <a:p>
            <a:r>
              <a:rPr lang="en-AU" dirty="0" smtClean="0"/>
              <a:t>OUTCOME</a:t>
            </a:r>
            <a:endParaRPr lang="en-AU" dirty="0"/>
          </a:p>
        </p:txBody>
      </p:sp>
      <p:sp>
        <p:nvSpPr>
          <p:cNvPr id="38" name="TextBox 37"/>
          <p:cNvSpPr txBox="1"/>
          <p:nvPr/>
        </p:nvSpPr>
        <p:spPr>
          <a:xfrm>
            <a:off x="7383328" y="1749871"/>
            <a:ext cx="974947" cy="369332"/>
          </a:xfrm>
          <a:prstGeom prst="rect">
            <a:avLst/>
          </a:prstGeom>
          <a:noFill/>
        </p:spPr>
        <p:txBody>
          <a:bodyPr wrap="none" rtlCol="0">
            <a:spAutoFit/>
          </a:bodyPr>
          <a:lstStyle/>
          <a:p>
            <a:r>
              <a:rPr lang="en-AU" dirty="0" smtClean="0"/>
              <a:t>OUTPUT</a:t>
            </a:r>
            <a:endParaRPr lang="en-AU" dirty="0"/>
          </a:p>
        </p:txBody>
      </p:sp>
      <p:sp>
        <p:nvSpPr>
          <p:cNvPr id="39" name="TextBox 38"/>
          <p:cNvSpPr txBox="1"/>
          <p:nvPr/>
        </p:nvSpPr>
        <p:spPr>
          <a:xfrm>
            <a:off x="7355481" y="3080298"/>
            <a:ext cx="1607543" cy="1200329"/>
          </a:xfrm>
          <a:prstGeom prst="rect">
            <a:avLst/>
          </a:prstGeom>
          <a:noFill/>
        </p:spPr>
        <p:txBody>
          <a:bodyPr wrap="square" rtlCol="0">
            <a:spAutoFit/>
          </a:bodyPr>
          <a:lstStyle/>
          <a:p>
            <a:r>
              <a:rPr lang="en-AU" dirty="0" smtClean="0"/>
              <a:t>PROGRAM REVITALISI PENDIDIKAN TINGGI VOKASI</a:t>
            </a:r>
            <a:endParaRPr lang="en-AU" dirty="0"/>
          </a:p>
        </p:txBody>
      </p:sp>
      <p:sp>
        <p:nvSpPr>
          <p:cNvPr id="40" name="TextBox 39"/>
          <p:cNvSpPr txBox="1"/>
          <p:nvPr/>
        </p:nvSpPr>
        <p:spPr>
          <a:xfrm>
            <a:off x="7383327" y="6128052"/>
            <a:ext cx="1575624" cy="369332"/>
          </a:xfrm>
          <a:prstGeom prst="rect">
            <a:avLst/>
          </a:prstGeom>
          <a:noFill/>
        </p:spPr>
        <p:txBody>
          <a:bodyPr wrap="none" rtlCol="0">
            <a:spAutoFit/>
          </a:bodyPr>
          <a:lstStyle/>
          <a:p>
            <a:r>
              <a:rPr lang="en-AU" dirty="0" smtClean="0"/>
              <a:t>PILOT PROJECT</a:t>
            </a:r>
            <a:endParaRPr lang="en-AU" dirty="0"/>
          </a:p>
        </p:txBody>
      </p:sp>
      <p:sp>
        <p:nvSpPr>
          <p:cNvPr id="2" name="TextBox 1"/>
          <p:cNvSpPr txBox="1"/>
          <p:nvPr/>
        </p:nvSpPr>
        <p:spPr>
          <a:xfrm>
            <a:off x="4404141" y="2534176"/>
            <a:ext cx="1899116" cy="523220"/>
          </a:xfrm>
          <a:prstGeom prst="rect">
            <a:avLst/>
          </a:prstGeom>
          <a:noFill/>
        </p:spPr>
        <p:txBody>
          <a:bodyPr wrap="square" rtlCol="0">
            <a:spAutoFit/>
          </a:bodyPr>
          <a:lstStyle/>
          <a:p>
            <a:r>
              <a:rPr lang="en-US" sz="1400" dirty="0" err="1" smtClean="0">
                <a:solidFill>
                  <a:srgbClr val="C00000"/>
                </a:solidFill>
              </a:rPr>
              <a:t>Nama</a:t>
            </a:r>
            <a:r>
              <a:rPr lang="en-US" sz="1400" dirty="0" smtClean="0">
                <a:solidFill>
                  <a:srgbClr val="C00000"/>
                </a:solidFill>
              </a:rPr>
              <a:t> </a:t>
            </a:r>
            <a:r>
              <a:rPr lang="en-US" sz="1400" dirty="0" err="1" smtClean="0">
                <a:solidFill>
                  <a:srgbClr val="C00000"/>
                </a:solidFill>
              </a:rPr>
              <a:t>Jabatan</a:t>
            </a:r>
            <a:r>
              <a:rPr lang="en-US" sz="1400" dirty="0" smtClean="0">
                <a:solidFill>
                  <a:srgbClr val="C00000"/>
                </a:solidFill>
              </a:rPr>
              <a:t>, </a:t>
            </a:r>
            <a:r>
              <a:rPr lang="en-US" sz="1400" dirty="0" err="1" smtClean="0">
                <a:solidFill>
                  <a:srgbClr val="C00000"/>
                </a:solidFill>
              </a:rPr>
              <a:t>Kompetensi</a:t>
            </a:r>
            <a:r>
              <a:rPr lang="en-US" sz="1400" dirty="0" smtClean="0">
                <a:solidFill>
                  <a:srgbClr val="C00000"/>
                </a:solidFill>
              </a:rPr>
              <a:t>, </a:t>
            </a:r>
            <a:r>
              <a:rPr lang="en-US" sz="1400" dirty="0" err="1" smtClean="0">
                <a:solidFill>
                  <a:srgbClr val="C00000"/>
                </a:solidFill>
              </a:rPr>
              <a:t>jumlah</a:t>
            </a:r>
            <a:endParaRPr lang="en-US" sz="1400" dirty="0">
              <a:solidFill>
                <a:srgbClr val="C00000"/>
              </a:solidFill>
            </a:endParaRPr>
          </a:p>
        </p:txBody>
      </p:sp>
      <p:cxnSp>
        <p:nvCxnSpPr>
          <p:cNvPr id="22" name="Straight Arrow Connector 21"/>
          <p:cNvCxnSpPr>
            <a:stCxn id="7" idx="2"/>
          </p:cNvCxnSpPr>
          <p:nvPr/>
        </p:nvCxnSpPr>
        <p:spPr>
          <a:xfrm>
            <a:off x="3975056" y="2242455"/>
            <a:ext cx="0" cy="178529"/>
          </a:xfrm>
          <a:prstGeom prst="straightConnector1">
            <a:avLst/>
          </a:prstGeom>
          <a:ln w="28575">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50586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03741597"/>
              </p:ext>
            </p:extLst>
          </p:nvPr>
        </p:nvGraphicFramePr>
        <p:xfrm>
          <a:off x="387289" y="605901"/>
          <a:ext cx="8366095" cy="5668010"/>
        </p:xfrm>
        <a:graphic>
          <a:graphicData uri="http://schemas.openxmlformats.org/drawingml/2006/table">
            <a:tbl>
              <a:tblPr firstRow="1" bandRow="1">
                <a:tableStyleId>{5C22544A-7EE6-4342-B048-85BDC9FD1C3A}</a:tableStyleId>
              </a:tblPr>
              <a:tblGrid>
                <a:gridCol w="542248">
                  <a:extLst>
                    <a:ext uri="{9D8B030D-6E8A-4147-A177-3AD203B41FA5}">
                      <a16:colId xmlns:a16="http://schemas.microsoft.com/office/drawing/2014/main" xmlns="" val="20000"/>
                    </a:ext>
                  </a:extLst>
                </a:gridCol>
                <a:gridCol w="2788699">
                  <a:extLst>
                    <a:ext uri="{9D8B030D-6E8A-4147-A177-3AD203B41FA5}">
                      <a16:colId xmlns:a16="http://schemas.microsoft.com/office/drawing/2014/main" xmlns="" val="20001"/>
                    </a:ext>
                  </a:extLst>
                </a:gridCol>
                <a:gridCol w="1882707">
                  <a:extLst>
                    <a:ext uri="{9D8B030D-6E8A-4147-A177-3AD203B41FA5}">
                      <a16:colId xmlns:a16="http://schemas.microsoft.com/office/drawing/2014/main" xmlns="" val="20002"/>
                    </a:ext>
                  </a:extLst>
                </a:gridCol>
                <a:gridCol w="3152441">
                  <a:extLst>
                    <a:ext uri="{9D8B030D-6E8A-4147-A177-3AD203B41FA5}">
                      <a16:colId xmlns:a16="http://schemas.microsoft.com/office/drawing/2014/main" xmlns="" val="20003"/>
                    </a:ext>
                  </a:extLst>
                </a:gridCol>
              </a:tblGrid>
              <a:tr h="370840">
                <a:tc>
                  <a:txBody>
                    <a:bodyPr/>
                    <a:lstStyle/>
                    <a:p>
                      <a:pPr algn="ctr"/>
                      <a:r>
                        <a:rPr lang="en-US" sz="1600" dirty="0" smtClean="0"/>
                        <a:t>No</a:t>
                      </a:r>
                      <a:endParaRPr lang="en-US" sz="1600" dirty="0"/>
                    </a:p>
                  </a:txBody>
                  <a:tcPr marL="68580" marR="68580"/>
                </a:tc>
                <a:tc>
                  <a:txBody>
                    <a:bodyPr/>
                    <a:lstStyle/>
                    <a:p>
                      <a:pPr algn="ctr"/>
                      <a:r>
                        <a:rPr lang="en-US" sz="1600" dirty="0" err="1" smtClean="0"/>
                        <a:t>Nama</a:t>
                      </a:r>
                      <a:r>
                        <a:rPr lang="en-US" sz="1600" dirty="0" smtClean="0"/>
                        <a:t> </a:t>
                      </a:r>
                      <a:r>
                        <a:rPr lang="en-US" sz="1600" dirty="0" err="1" smtClean="0"/>
                        <a:t>Poltek</a:t>
                      </a:r>
                      <a:r>
                        <a:rPr lang="en-US" sz="1600" dirty="0" smtClean="0"/>
                        <a:t> </a:t>
                      </a:r>
                      <a:r>
                        <a:rPr lang="en-US" sz="1600" dirty="0" err="1" smtClean="0"/>
                        <a:t>Negeri</a:t>
                      </a:r>
                      <a:endParaRPr lang="en-US" sz="1600" dirty="0"/>
                    </a:p>
                  </a:txBody>
                  <a:tcPr marL="68580" marR="68580"/>
                </a:tc>
                <a:tc>
                  <a:txBody>
                    <a:bodyPr/>
                    <a:lstStyle/>
                    <a:p>
                      <a:pPr algn="ctr"/>
                      <a:r>
                        <a:rPr lang="en-US" sz="1600" dirty="0" err="1" smtClean="0"/>
                        <a:t>Jumlah</a:t>
                      </a:r>
                      <a:r>
                        <a:rPr lang="en-US" sz="1600" dirty="0" smtClean="0"/>
                        <a:t> </a:t>
                      </a:r>
                      <a:r>
                        <a:rPr lang="en-US" sz="1600" dirty="0" err="1" smtClean="0"/>
                        <a:t>Kerjasama</a:t>
                      </a:r>
                      <a:r>
                        <a:rPr lang="en-US" sz="1600" dirty="0" smtClean="0"/>
                        <a:t> </a:t>
                      </a:r>
                      <a:r>
                        <a:rPr lang="en-US" sz="1600" dirty="0" err="1" smtClean="0"/>
                        <a:t>Industri</a:t>
                      </a:r>
                      <a:endParaRPr lang="en-US" sz="1600" dirty="0"/>
                    </a:p>
                  </a:txBody>
                  <a:tcPr marL="68580" marR="68580"/>
                </a:tc>
                <a:tc>
                  <a:txBody>
                    <a:bodyPr/>
                    <a:lstStyle/>
                    <a:p>
                      <a:pPr algn="ctr"/>
                      <a:r>
                        <a:rPr lang="en-US" sz="1600" dirty="0" err="1" smtClean="0"/>
                        <a:t>Contoh</a:t>
                      </a:r>
                      <a:r>
                        <a:rPr lang="en-US" sz="1600" dirty="0" smtClean="0"/>
                        <a:t> </a:t>
                      </a:r>
                      <a:r>
                        <a:rPr lang="en-US" sz="1600" dirty="0" err="1" smtClean="0"/>
                        <a:t>Mitra</a:t>
                      </a:r>
                      <a:r>
                        <a:rPr lang="en-US" sz="1600" dirty="0" smtClean="0"/>
                        <a:t> </a:t>
                      </a:r>
                      <a:r>
                        <a:rPr lang="en-US" sz="1600" dirty="0" err="1" smtClean="0"/>
                        <a:t>Industri</a:t>
                      </a:r>
                      <a:endParaRPr lang="en-US" sz="1600" dirty="0"/>
                    </a:p>
                  </a:txBody>
                  <a:tcPr marL="68580" marR="68580"/>
                </a:tc>
                <a:extLst>
                  <a:ext uri="{0D108BD9-81ED-4DB2-BD59-A6C34878D82A}">
                    <a16:rowId xmlns:a16="http://schemas.microsoft.com/office/drawing/2014/main" xmlns="" val="10000"/>
                  </a:ext>
                </a:extLst>
              </a:tr>
              <a:tr h="370840">
                <a:tc>
                  <a:txBody>
                    <a:bodyPr/>
                    <a:lstStyle/>
                    <a:p>
                      <a:r>
                        <a:rPr lang="en-US" sz="1100" dirty="0" smtClean="0"/>
                        <a:t>1</a:t>
                      </a:r>
                      <a:endParaRPr lang="en-US" sz="1100" dirty="0"/>
                    </a:p>
                  </a:txBody>
                  <a:tcPr marL="68580" marR="68580"/>
                </a:tc>
                <a:tc>
                  <a:txBody>
                    <a:bodyPr/>
                    <a:lstStyle/>
                    <a:p>
                      <a:r>
                        <a:rPr lang="en-US" sz="1100" dirty="0" err="1" smtClean="0"/>
                        <a:t>Politeknik</a:t>
                      </a:r>
                      <a:r>
                        <a:rPr lang="en-US" sz="1100" dirty="0" smtClean="0"/>
                        <a:t> </a:t>
                      </a:r>
                      <a:r>
                        <a:rPr lang="en-US" sz="1100" dirty="0" err="1" smtClean="0"/>
                        <a:t>Negeri</a:t>
                      </a:r>
                      <a:r>
                        <a:rPr lang="en-US" sz="1100" dirty="0" smtClean="0"/>
                        <a:t> </a:t>
                      </a:r>
                      <a:r>
                        <a:rPr lang="en-US" sz="1100" dirty="0" err="1" smtClean="0"/>
                        <a:t>Lhokseumawe</a:t>
                      </a:r>
                      <a:endParaRPr lang="en-US" sz="1100" dirty="0"/>
                    </a:p>
                  </a:txBody>
                  <a:tcPr marL="68580" marR="68580"/>
                </a:tc>
                <a:tc>
                  <a:txBody>
                    <a:bodyPr/>
                    <a:lstStyle/>
                    <a:p>
                      <a:pPr algn="ctr"/>
                      <a:r>
                        <a:rPr lang="en-US" sz="1100" dirty="0" smtClean="0"/>
                        <a:t>80</a:t>
                      </a:r>
                      <a:endParaRPr lang="en-US" sz="1100" dirty="0"/>
                    </a:p>
                  </a:txBody>
                  <a:tcPr marL="68580" marR="68580"/>
                </a:tc>
                <a:tc>
                  <a:txBody>
                    <a:bodyPr/>
                    <a:lstStyle/>
                    <a:p>
                      <a:r>
                        <a:rPr lang="en-US" sz="1100" dirty="0" smtClean="0"/>
                        <a:t>PAG, PHE, </a:t>
                      </a:r>
                      <a:r>
                        <a:rPr lang="en-US" sz="1100" dirty="0" err="1" smtClean="0"/>
                        <a:t>Pertamina</a:t>
                      </a:r>
                      <a:r>
                        <a:rPr lang="en-US" sz="1100" dirty="0" smtClean="0"/>
                        <a:t>,</a:t>
                      </a:r>
                      <a:r>
                        <a:rPr lang="en-US" sz="1100" baseline="0" dirty="0" smtClean="0"/>
                        <a:t> NSO, Medco, BPMA, SKK </a:t>
                      </a:r>
                      <a:r>
                        <a:rPr lang="en-US" sz="1100" baseline="0" dirty="0" err="1" smtClean="0"/>
                        <a:t>Migas</a:t>
                      </a:r>
                      <a:r>
                        <a:rPr lang="en-US" sz="1100" baseline="0" dirty="0" smtClean="0"/>
                        <a:t>, </a:t>
                      </a:r>
                      <a:r>
                        <a:rPr lang="en-US" sz="1100" baseline="0" dirty="0" err="1" smtClean="0"/>
                        <a:t>dll</a:t>
                      </a:r>
                      <a:endParaRPr lang="en-US" sz="1100" dirty="0"/>
                    </a:p>
                  </a:txBody>
                  <a:tcPr marL="68580" marR="68580"/>
                </a:tc>
                <a:extLst>
                  <a:ext uri="{0D108BD9-81ED-4DB2-BD59-A6C34878D82A}">
                    <a16:rowId xmlns:a16="http://schemas.microsoft.com/office/drawing/2014/main" xmlns="" val="10001"/>
                  </a:ext>
                </a:extLst>
              </a:tr>
              <a:tr h="370840">
                <a:tc>
                  <a:txBody>
                    <a:bodyPr/>
                    <a:lstStyle/>
                    <a:p>
                      <a:r>
                        <a:rPr lang="en-US" sz="1100" dirty="0" smtClean="0"/>
                        <a:t>2</a:t>
                      </a:r>
                      <a:endParaRPr lang="en-US" sz="1100" dirty="0"/>
                    </a:p>
                  </a:txBody>
                  <a:tcPr marL="68580" marR="68580"/>
                </a:tc>
                <a:tc>
                  <a:txBody>
                    <a:bodyPr/>
                    <a:lstStyle/>
                    <a:p>
                      <a:r>
                        <a:rPr lang="en-US" sz="1100" dirty="0" err="1" smtClean="0"/>
                        <a:t>Politeknik</a:t>
                      </a:r>
                      <a:r>
                        <a:rPr lang="en-US" sz="1100" dirty="0" smtClean="0"/>
                        <a:t> </a:t>
                      </a:r>
                      <a:r>
                        <a:rPr lang="en-US" sz="1100" dirty="0" err="1" smtClean="0"/>
                        <a:t>Negeri</a:t>
                      </a:r>
                      <a:r>
                        <a:rPr lang="en-US" sz="1100" dirty="0" smtClean="0"/>
                        <a:t> </a:t>
                      </a:r>
                      <a:r>
                        <a:rPr lang="en-US" sz="1100" dirty="0" err="1" smtClean="0"/>
                        <a:t>Samarinda</a:t>
                      </a:r>
                      <a:endParaRPr lang="en-US" sz="1100" dirty="0"/>
                    </a:p>
                  </a:txBody>
                  <a:tcPr marL="68580" marR="68580"/>
                </a:tc>
                <a:tc>
                  <a:txBody>
                    <a:bodyPr/>
                    <a:lstStyle/>
                    <a:p>
                      <a:pPr algn="ctr"/>
                      <a:r>
                        <a:rPr lang="en-US" sz="1100" dirty="0" smtClean="0"/>
                        <a:t>86</a:t>
                      </a:r>
                      <a:endParaRPr lang="en-US" sz="1100" dirty="0"/>
                    </a:p>
                  </a:txBody>
                  <a:tcPr marL="68580" marR="68580"/>
                </a:tc>
                <a:tc>
                  <a:txBody>
                    <a:bodyPr/>
                    <a:lstStyle/>
                    <a:p>
                      <a:r>
                        <a:rPr lang="en-US" sz="1100" dirty="0" smtClean="0"/>
                        <a:t>PT. </a:t>
                      </a:r>
                      <a:r>
                        <a:rPr lang="en-US" sz="1100" dirty="0" err="1" smtClean="0"/>
                        <a:t>Agus</a:t>
                      </a:r>
                      <a:r>
                        <a:rPr lang="en-US" sz="1100" dirty="0" smtClean="0"/>
                        <a:t> </a:t>
                      </a:r>
                      <a:r>
                        <a:rPr lang="en-US" sz="1100" dirty="0" err="1" smtClean="0"/>
                        <a:t>Suta</a:t>
                      </a:r>
                      <a:r>
                        <a:rPr lang="en-US" sz="1100" dirty="0" smtClean="0"/>
                        <a:t> Lines, </a:t>
                      </a:r>
                      <a:r>
                        <a:rPr lang="en-US" sz="1100" dirty="0" err="1" smtClean="0"/>
                        <a:t>PT.Capital</a:t>
                      </a:r>
                      <a:r>
                        <a:rPr lang="en-US" sz="1100" dirty="0" smtClean="0"/>
                        <a:t> Nusantara Indonesia, PT. Star Safety, PT. Salam </a:t>
                      </a:r>
                      <a:r>
                        <a:rPr lang="en-US" sz="1100" dirty="0" err="1" smtClean="0"/>
                        <a:t>Pasific</a:t>
                      </a:r>
                      <a:r>
                        <a:rPr lang="en-US" sz="1100" dirty="0" smtClean="0"/>
                        <a:t> Indonesia Lines, </a:t>
                      </a:r>
                      <a:r>
                        <a:rPr lang="en-US" sz="1100" dirty="0" err="1" smtClean="0"/>
                        <a:t>Syahbandar</a:t>
                      </a:r>
                      <a:r>
                        <a:rPr lang="en-US" sz="1100" dirty="0" smtClean="0"/>
                        <a:t> </a:t>
                      </a:r>
                      <a:r>
                        <a:rPr lang="en-US" sz="1100" dirty="0" err="1" smtClean="0"/>
                        <a:t>Pelabuhan</a:t>
                      </a:r>
                      <a:r>
                        <a:rPr lang="en-US" sz="1100" dirty="0" smtClean="0"/>
                        <a:t> </a:t>
                      </a:r>
                      <a:r>
                        <a:rPr lang="en-US" sz="1100" dirty="0" err="1" smtClean="0"/>
                        <a:t>Samarinda</a:t>
                      </a:r>
                      <a:r>
                        <a:rPr lang="en-US" sz="1100" dirty="0" smtClean="0"/>
                        <a:t>, </a:t>
                      </a:r>
                      <a:r>
                        <a:rPr lang="en-US" sz="1100" dirty="0" err="1" smtClean="0"/>
                        <a:t>dll</a:t>
                      </a:r>
                      <a:endParaRPr lang="en-US" sz="1100" dirty="0"/>
                    </a:p>
                  </a:txBody>
                  <a:tcPr marL="68580" marR="68580"/>
                </a:tc>
                <a:extLst>
                  <a:ext uri="{0D108BD9-81ED-4DB2-BD59-A6C34878D82A}">
                    <a16:rowId xmlns:a16="http://schemas.microsoft.com/office/drawing/2014/main" xmlns="" val="10002"/>
                  </a:ext>
                </a:extLst>
              </a:tr>
              <a:tr h="370840">
                <a:tc>
                  <a:txBody>
                    <a:bodyPr/>
                    <a:lstStyle/>
                    <a:p>
                      <a:r>
                        <a:rPr lang="en-US" sz="1100" dirty="0" smtClean="0"/>
                        <a:t>3</a:t>
                      </a:r>
                      <a:endParaRPr lang="en-US" sz="1100" dirty="0"/>
                    </a:p>
                  </a:txBody>
                  <a:tcPr marL="68580" marR="68580"/>
                </a:tc>
                <a:tc>
                  <a:txBody>
                    <a:bodyPr/>
                    <a:lstStyle/>
                    <a:p>
                      <a:r>
                        <a:rPr lang="en-US" sz="1100" dirty="0" err="1" smtClean="0"/>
                        <a:t>Politeknik</a:t>
                      </a:r>
                      <a:r>
                        <a:rPr lang="en-US" sz="1100" dirty="0" smtClean="0"/>
                        <a:t> </a:t>
                      </a:r>
                      <a:r>
                        <a:rPr lang="en-US" sz="1100" dirty="0" err="1" smtClean="0"/>
                        <a:t>Negeri</a:t>
                      </a:r>
                      <a:r>
                        <a:rPr lang="en-US" sz="1100" dirty="0" smtClean="0"/>
                        <a:t> </a:t>
                      </a:r>
                      <a:r>
                        <a:rPr lang="en-US" sz="1100" dirty="0" err="1" smtClean="0"/>
                        <a:t>Batam</a:t>
                      </a:r>
                      <a:endParaRPr lang="en-US" sz="1100" dirty="0"/>
                    </a:p>
                  </a:txBody>
                  <a:tcPr marL="68580" marR="68580"/>
                </a:tc>
                <a:tc>
                  <a:txBody>
                    <a:bodyPr/>
                    <a:lstStyle/>
                    <a:p>
                      <a:pPr algn="ctr"/>
                      <a:r>
                        <a:rPr lang="en-US" sz="1100" dirty="0" smtClean="0"/>
                        <a:t>110</a:t>
                      </a:r>
                      <a:endParaRPr lang="en-US" sz="1100" dirty="0"/>
                    </a:p>
                  </a:txBody>
                  <a:tcPr marL="68580" marR="68580"/>
                </a:tc>
                <a:tc>
                  <a:txBody>
                    <a:bodyPr/>
                    <a:lstStyle/>
                    <a:p>
                      <a:r>
                        <a:rPr lang="en-US" sz="1100" dirty="0" smtClean="0"/>
                        <a:t>Garuda Maintenance Facilities, Lion </a:t>
                      </a:r>
                      <a:r>
                        <a:rPr lang="en-US" sz="1100" dirty="0" err="1" smtClean="0"/>
                        <a:t>Teknik</a:t>
                      </a:r>
                      <a:r>
                        <a:rPr lang="en-US" sz="1100" dirty="0" smtClean="0"/>
                        <a:t>, Bandung </a:t>
                      </a:r>
                      <a:r>
                        <a:rPr lang="en-US" sz="1100" dirty="0" err="1" smtClean="0"/>
                        <a:t>Internasional</a:t>
                      </a:r>
                      <a:r>
                        <a:rPr lang="en-US" sz="1100" dirty="0" smtClean="0"/>
                        <a:t> Aviation, Lufthansa </a:t>
                      </a:r>
                      <a:r>
                        <a:rPr lang="en-US" sz="1100" dirty="0" err="1" smtClean="0"/>
                        <a:t>Technik</a:t>
                      </a:r>
                      <a:endParaRPr lang="en-US" sz="1100" dirty="0"/>
                    </a:p>
                  </a:txBody>
                  <a:tcPr marL="68580" marR="68580"/>
                </a:tc>
                <a:extLst>
                  <a:ext uri="{0D108BD9-81ED-4DB2-BD59-A6C34878D82A}">
                    <a16:rowId xmlns:a16="http://schemas.microsoft.com/office/drawing/2014/main" xmlns="" val="10003"/>
                  </a:ext>
                </a:extLst>
              </a:tr>
              <a:tr h="391160">
                <a:tc>
                  <a:txBody>
                    <a:bodyPr/>
                    <a:lstStyle/>
                    <a:p>
                      <a:r>
                        <a:rPr lang="en-US" sz="1100" dirty="0" smtClean="0"/>
                        <a:t>4</a:t>
                      </a:r>
                      <a:endParaRPr lang="en-US" sz="1100" dirty="0"/>
                    </a:p>
                  </a:txBody>
                  <a:tcPr marL="68580" marR="68580"/>
                </a:tc>
                <a:tc>
                  <a:txBody>
                    <a:bodyPr/>
                    <a:lstStyle/>
                    <a:p>
                      <a:r>
                        <a:rPr lang="en-US" sz="1100" dirty="0" err="1" smtClean="0"/>
                        <a:t>Politeknik</a:t>
                      </a:r>
                      <a:r>
                        <a:rPr lang="en-US" sz="1100" dirty="0" smtClean="0"/>
                        <a:t> </a:t>
                      </a:r>
                      <a:r>
                        <a:rPr lang="en-US" sz="1100" dirty="0" err="1" smtClean="0"/>
                        <a:t>Negeri</a:t>
                      </a:r>
                      <a:r>
                        <a:rPr lang="en-US" sz="1100" dirty="0" smtClean="0"/>
                        <a:t> </a:t>
                      </a:r>
                      <a:r>
                        <a:rPr lang="en-US" sz="1100" dirty="0" err="1" smtClean="0"/>
                        <a:t>Jember</a:t>
                      </a:r>
                      <a:endParaRPr lang="en-US" sz="1100" dirty="0"/>
                    </a:p>
                  </a:txBody>
                  <a:tcPr marL="68580" marR="68580"/>
                </a:tc>
                <a:tc>
                  <a:txBody>
                    <a:bodyPr/>
                    <a:lstStyle/>
                    <a:p>
                      <a:pPr algn="ctr"/>
                      <a:r>
                        <a:rPr lang="en-US" sz="1100" dirty="0" smtClean="0"/>
                        <a:t>59</a:t>
                      </a:r>
                      <a:endParaRPr lang="en-US" sz="1100" dirty="0"/>
                    </a:p>
                  </a:txBody>
                  <a:tcPr marL="68580" marR="6858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a:rPr>
                        <a:t>PT. </a:t>
                      </a:r>
                      <a:r>
                        <a:rPr lang="en-US" sz="1100" b="0" i="0" u="none" strike="noStrike" dirty="0" err="1">
                          <a:solidFill>
                            <a:srgbClr val="000000"/>
                          </a:solidFill>
                          <a:effectLst/>
                          <a:latin typeface="Calibri"/>
                        </a:rPr>
                        <a:t>Mitra</a:t>
                      </a:r>
                      <a:r>
                        <a:rPr lang="en-US" sz="1100" b="0" i="0" u="none" strike="noStrike" dirty="0">
                          <a:solidFill>
                            <a:srgbClr val="000000"/>
                          </a:solidFill>
                          <a:effectLst/>
                          <a:latin typeface="Calibri"/>
                        </a:rPr>
                        <a:t> </a:t>
                      </a:r>
                      <a:r>
                        <a:rPr lang="en-US" sz="1100" b="0" i="0" u="none" strike="noStrike" dirty="0" err="1">
                          <a:solidFill>
                            <a:srgbClr val="000000"/>
                          </a:solidFill>
                          <a:effectLst/>
                          <a:latin typeface="Calibri"/>
                        </a:rPr>
                        <a:t>Tani</a:t>
                      </a:r>
                      <a:r>
                        <a:rPr lang="en-US" sz="1100" b="0" i="0" u="none" strike="noStrike" dirty="0">
                          <a:solidFill>
                            <a:srgbClr val="000000"/>
                          </a:solidFill>
                          <a:effectLst/>
                          <a:latin typeface="Calibri"/>
                        </a:rPr>
                        <a:t> </a:t>
                      </a:r>
                      <a:r>
                        <a:rPr lang="en-US" sz="1100" b="0" i="0" u="none" strike="noStrike" dirty="0" smtClean="0">
                          <a:solidFill>
                            <a:srgbClr val="000000"/>
                          </a:solidFill>
                          <a:effectLst/>
                          <a:latin typeface="Calibri"/>
                        </a:rPr>
                        <a:t>27,</a:t>
                      </a:r>
                      <a:r>
                        <a:rPr lang="en-US" sz="1100" b="0" i="0" u="none" strike="noStrike" dirty="0" smtClean="0">
                          <a:solidFill>
                            <a:srgbClr val="000000"/>
                          </a:solidFill>
                          <a:effectLst/>
                          <a:latin typeface="+mn-lt"/>
                        </a:rPr>
                        <a:t> PTPN 27, PT. </a:t>
                      </a:r>
                      <a:r>
                        <a:rPr lang="en-US" sz="1100" b="0" i="0" u="none" strike="noStrike" dirty="0" err="1" smtClean="0">
                          <a:solidFill>
                            <a:srgbClr val="000000"/>
                          </a:solidFill>
                          <a:effectLst/>
                          <a:latin typeface="+mn-lt"/>
                        </a:rPr>
                        <a:t>Mitra</a:t>
                      </a:r>
                      <a:r>
                        <a:rPr lang="en-US" sz="1100" b="0" i="0" u="none" strike="noStrike" dirty="0" smtClean="0">
                          <a:solidFill>
                            <a:srgbClr val="000000"/>
                          </a:solidFill>
                          <a:effectLst/>
                          <a:latin typeface="+mn-lt"/>
                        </a:rPr>
                        <a:t> </a:t>
                      </a:r>
                      <a:r>
                        <a:rPr lang="en-US" sz="1100" b="0" i="0" u="none" strike="noStrike" dirty="0" err="1" smtClean="0">
                          <a:solidFill>
                            <a:srgbClr val="000000"/>
                          </a:solidFill>
                          <a:effectLst/>
                          <a:latin typeface="+mn-lt"/>
                        </a:rPr>
                        <a:t>Tani</a:t>
                      </a:r>
                      <a:r>
                        <a:rPr lang="en-US" sz="1100" b="0" i="0" u="none" strike="noStrike" dirty="0" smtClean="0">
                          <a:solidFill>
                            <a:srgbClr val="000000"/>
                          </a:solidFill>
                          <a:effectLst/>
                          <a:latin typeface="+mn-lt"/>
                        </a:rPr>
                        <a:t> 28, PT </a:t>
                      </a:r>
                      <a:r>
                        <a:rPr lang="en-US" sz="1100" b="0" i="0" u="none" strike="noStrike" dirty="0" err="1" smtClean="0">
                          <a:solidFill>
                            <a:srgbClr val="000000"/>
                          </a:solidFill>
                          <a:effectLst/>
                          <a:latin typeface="+mn-lt"/>
                        </a:rPr>
                        <a:t>Ultrajaya</a:t>
                      </a:r>
                      <a:r>
                        <a:rPr lang="en-US" sz="1100" b="0" i="0" u="none" strike="noStrike" dirty="0" smtClean="0">
                          <a:solidFill>
                            <a:srgbClr val="000000"/>
                          </a:solidFill>
                          <a:effectLst/>
                          <a:latin typeface="+mn-lt"/>
                        </a:rPr>
                        <a:t>, </a:t>
                      </a:r>
                      <a:r>
                        <a:rPr lang="en-US" sz="1100" b="0" i="0" u="none" strike="noStrike" dirty="0" err="1" smtClean="0">
                          <a:solidFill>
                            <a:srgbClr val="000000"/>
                          </a:solidFill>
                          <a:effectLst/>
                          <a:latin typeface="+mn-lt"/>
                        </a:rPr>
                        <a:t>Indomarco</a:t>
                      </a:r>
                      <a:r>
                        <a:rPr lang="en-US" sz="1100" b="0" i="0" u="none" strike="noStrike" dirty="0" smtClean="0">
                          <a:solidFill>
                            <a:srgbClr val="000000"/>
                          </a:solidFill>
                          <a:effectLst/>
                          <a:latin typeface="+mn-lt"/>
                        </a:rPr>
                        <a:t>, East West Indonesia, </a:t>
                      </a:r>
                      <a:r>
                        <a:rPr lang="en-US" sz="1100" b="0" i="0" u="none" strike="noStrike" dirty="0" err="1" smtClean="0">
                          <a:solidFill>
                            <a:srgbClr val="000000"/>
                          </a:solidFill>
                          <a:effectLst/>
                          <a:latin typeface="+mn-lt"/>
                        </a:rPr>
                        <a:t>dll</a:t>
                      </a:r>
                      <a:endParaRPr lang="en-US" sz="1100" b="0" i="0" u="none" strike="noStrike" dirty="0">
                        <a:solidFill>
                          <a:srgbClr val="000000"/>
                        </a:solidFill>
                        <a:effectLst/>
                        <a:latin typeface="Calibri"/>
                      </a:endParaRPr>
                    </a:p>
                  </a:txBody>
                  <a:tcPr marL="7144" marR="7144" marT="9525" marB="0" anchor="b"/>
                </a:tc>
                <a:extLst>
                  <a:ext uri="{0D108BD9-81ED-4DB2-BD59-A6C34878D82A}">
                    <a16:rowId xmlns:a16="http://schemas.microsoft.com/office/drawing/2014/main" xmlns="" val="10004"/>
                  </a:ext>
                </a:extLst>
              </a:tr>
              <a:tr h="370840">
                <a:tc>
                  <a:txBody>
                    <a:bodyPr/>
                    <a:lstStyle/>
                    <a:p>
                      <a:r>
                        <a:rPr lang="en-US" sz="1100" dirty="0" smtClean="0"/>
                        <a:t>5</a:t>
                      </a:r>
                      <a:endParaRPr lang="en-US" sz="1100" dirty="0"/>
                    </a:p>
                  </a:txBody>
                  <a:tcPr marL="68580" marR="68580"/>
                </a:tc>
                <a:tc>
                  <a:txBody>
                    <a:bodyPr/>
                    <a:lstStyle/>
                    <a:p>
                      <a:r>
                        <a:rPr lang="en-US" sz="1100" dirty="0" err="1" smtClean="0"/>
                        <a:t>Politeknik</a:t>
                      </a:r>
                      <a:r>
                        <a:rPr lang="en-US" sz="1100" dirty="0" smtClean="0"/>
                        <a:t> </a:t>
                      </a:r>
                      <a:r>
                        <a:rPr lang="en-US" sz="1100" dirty="0" err="1" smtClean="0"/>
                        <a:t>Elektronika</a:t>
                      </a:r>
                      <a:r>
                        <a:rPr lang="en-US" sz="1100" dirty="0" smtClean="0"/>
                        <a:t> </a:t>
                      </a:r>
                      <a:r>
                        <a:rPr lang="en-US" sz="1100" dirty="0" err="1" smtClean="0"/>
                        <a:t>Negeri</a:t>
                      </a:r>
                      <a:r>
                        <a:rPr lang="en-US" sz="1100" dirty="0" smtClean="0"/>
                        <a:t> Surabaya</a:t>
                      </a:r>
                      <a:endParaRPr lang="en-US" sz="1100" dirty="0"/>
                    </a:p>
                  </a:txBody>
                  <a:tcPr marL="68580" marR="68580"/>
                </a:tc>
                <a:tc>
                  <a:txBody>
                    <a:bodyPr/>
                    <a:lstStyle/>
                    <a:p>
                      <a:pPr algn="ctr"/>
                      <a:r>
                        <a:rPr lang="en-US" sz="1100" dirty="0" smtClean="0"/>
                        <a:t>138</a:t>
                      </a:r>
                      <a:endParaRPr lang="en-US" sz="1100" dirty="0"/>
                    </a:p>
                  </a:txBody>
                  <a:tcPr marL="68580" marR="68580"/>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Calibri"/>
                        </a:rPr>
                        <a:t>GMF, PJB, </a:t>
                      </a:r>
                      <a:r>
                        <a:rPr lang="en-US" sz="1100" b="0" i="0" u="none" strike="noStrike" dirty="0" smtClean="0">
                          <a:solidFill>
                            <a:srgbClr val="000000"/>
                          </a:solidFill>
                          <a:effectLst/>
                          <a:latin typeface="+mn-lt"/>
                        </a:rPr>
                        <a:t>Blibli.com, </a:t>
                      </a:r>
                      <a:r>
                        <a:rPr lang="en-US" sz="1100" b="0" i="0" u="none" strike="noStrike" dirty="0" err="1" smtClean="0">
                          <a:solidFill>
                            <a:srgbClr val="000000"/>
                          </a:solidFill>
                          <a:effectLst/>
                          <a:latin typeface="+mn-lt"/>
                        </a:rPr>
                        <a:t>AppSocialy</a:t>
                      </a:r>
                      <a:r>
                        <a:rPr lang="en-US" sz="1100" b="0" i="0" u="none" strike="noStrike" dirty="0" smtClean="0">
                          <a:solidFill>
                            <a:srgbClr val="000000"/>
                          </a:solidFill>
                          <a:effectLst/>
                          <a:latin typeface="+mn-lt"/>
                        </a:rPr>
                        <a:t>, </a:t>
                      </a:r>
                      <a:r>
                        <a:rPr lang="en-US" sz="1100" b="0" i="0" u="none" strike="noStrike" dirty="0" err="1" smtClean="0">
                          <a:solidFill>
                            <a:srgbClr val="000000"/>
                          </a:solidFill>
                          <a:effectLst/>
                          <a:latin typeface="+mn-lt"/>
                        </a:rPr>
                        <a:t>TransTV</a:t>
                      </a:r>
                      <a:r>
                        <a:rPr lang="en-US" sz="1100" b="0" i="0" u="none" strike="noStrike" dirty="0" smtClean="0">
                          <a:solidFill>
                            <a:srgbClr val="000000"/>
                          </a:solidFill>
                          <a:effectLst/>
                          <a:latin typeface="+mn-lt"/>
                        </a:rPr>
                        <a:t>, </a:t>
                      </a:r>
                      <a:r>
                        <a:rPr lang="en-US" sz="1100" b="0" i="0" u="none" strike="noStrike" dirty="0" err="1" smtClean="0">
                          <a:solidFill>
                            <a:srgbClr val="000000"/>
                          </a:solidFill>
                          <a:effectLst/>
                          <a:latin typeface="+mn-lt"/>
                        </a:rPr>
                        <a:t>Indosat</a:t>
                      </a:r>
                      <a:endParaRPr lang="en-US" sz="1100" b="0" i="0" u="none" strike="noStrike" dirty="0">
                        <a:solidFill>
                          <a:srgbClr val="000000"/>
                        </a:solidFill>
                        <a:effectLst/>
                        <a:latin typeface="Calibri"/>
                      </a:endParaRPr>
                    </a:p>
                  </a:txBody>
                  <a:tcPr marL="7144" marR="7144" marT="9525" marB="0" anchor="b"/>
                </a:tc>
                <a:extLst>
                  <a:ext uri="{0D108BD9-81ED-4DB2-BD59-A6C34878D82A}">
                    <a16:rowId xmlns:a16="http://schemas.microsoft.com/office/drawing/2014/main" xmlns="" val="10005"/>
                  </a:ext>
                </a:extLst>
              </a:tr>
              <a:tr h="432435">
                <a:tc>
                  <a:txBody>
                    <a:bodyPr/>
                    <a:lstStyle/>
                    <a:p>
                      <a:r>
                        <a:rPr lang="en-US" sz="1100" dirty="0" smtClean="0"/>
                        <a:t>6</a:t>
                      </a:r>
                      <a:endParaRPr lang="en-US" sz="1100" dirty="0"/>
                    </a:p>
                  </a:txBody>
                  <a:tcPr marL="68580" marR="68580"/>
                </a:tc>
                <a:tc>
                  <a:txBody>
                    <a:bodyPr/>
                    <a:lstStyle/>
                    <a:p>
                      <a:r>
                        <a:rPr lang="en-US" sz="1100" dirty="0" err="1" smtClean="0"/>
                        <a:t>Politeknik</a:t>
                      </a:r>
                      <a:r>
                        <a:rPr lang="en-US" sz="1100" dirty="0" smtClean="0"/>
                        <a:t> </a:t>
                      </a:r>
                      <a:r>
                        <a:rPr lang="en-US" sz="1100" dirty="0" err="1" smtClean="0"/>
                        <a:t>Perkapalan</a:t>
                      </a:r>
                      <a:r>
                        <a:rPr lang="en-US" sz="1100" dirty="0" smtClean="0"/>
                        <a:t> </a:t>
                      </a:r>
                      <a:r>
                        <a:rPr lang="en-US" sz="1100" dirty="0" err="1" smtClean="0"/>
                        <a:t>Negeri</a:t>
                      </a:r>
                      <a:r>
                        <a:rPr lang="en-US" sz="1100" dirty="0" smtClean="0"/>
                        <a:t> Surabaya</a:t>
                      </a:r>
                      <a:endParaRPr lang="en-US" sz="1100" dirty="0"/>
                    </a:p>
                  </a:txBody>
                  <a:tcPr marL="68580" marR="68580"/>
                </a:tc>
                <a:tc>
                  <a:txBody>
                    <a:bodyPr/>
                    <a:lstStyle/>
                    <a:p>
                      <a:pPr algn="ctr"/>
                      <a:r>
                        <a:rPr lang="en-US" sz="1100" dirty="0" smtClean="0"/>
                        <a:t>60</a:t>
                      </a:r>
                      <a:endParaRPr lang="en-US" sz="1100" dirty="0"/>
                    </a:p>
                  </a:txBody>
                  <a:tcPr marL="68580" marR="6858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smtClean="0">
                          <a:solidFill>
                            <a:srgbClr val="000000"/>
                          </a:solidFill>
                          <a:effectLst/>
                          <a:latin typeface="+mn-lt"/>
                        </a:rPr>
                        <a:t>PT. PAL, PT. KAI, PT. </a:t>
                      </a:r>
                      <a:r>
                        <a:rPr lang="en-US" sz="1100" b="0" i="0" u="none" strike="noStrike" dirty="0" err="1" smtClean="0">
                          <a:solidFill>
                            <a:srgbClr val="000000"/>
                          </a:solidFill>
                          <a:effectLst/>
                          <a:latin typeface="+mn-lt"/>
                        </a:rPr>
                        <a:t>Barata</a:t>
                      </a:r>
                      <a:r>
                        <a:rPr lang="en-US" sz="1100" b="0" i="0" u="none" strike="noStrike" dirty="0" smtClean="0">
                          <a:solidFill>
                            <a:srgbClr val="000000"/>
                          </a:solidFill>
                          <a:effectLst/>
                          <a:latin typeface="+mn-lt"/>
                        </a:rPr>
                        <a:t> Indonesia, PT. IKPT, PT. </a:t>
                      </a:r>
                      <a:r>
                        <a:rPr lang="en-US" sz="1100" b="0" i="0" u="none" strike="noStrike" dirty="0" err="1" smtClean="0">
                          <a:solidFill>
                            <a:srgbClr val="000000"/>
                          </a:solidFill>
                          <a:effectLst/>
                          <a:latin typeface="+mn-lt"/>
                        </a:rPr>
                        <a:t>Tadakara</a:t>
                      </a:r>
                      <a:r>
                        <a:rPr lang="en-US" sz="1100" b="0" i="0" u="none" strike="noStrike" dirty="0" smtClean="0">
                          <a:solidFill>
                            <a:srgbClr val="000000"/>
                          </a:solidFill>
                          <a:effectLst/>
                          <a:latin typeface="+mn-lt"/>
                        </a:rPr>
                        <a:t> (TTS), PT. </a:t>
                      </a:r>
                      <a:r>
                        <a:rPr lang="en-US" sz="1100" b="0" i="0" u="none" strike="noStrike" dirty="0" err="1" smtClean="0">
                          <a:solidFill>
                            <a:srgbClr val="000000"/>
                          </a:solidFill>
                          <a:effectLst/>
                          <a:latin typeface="+mn-lt"/>
                        </a:rPr>
                        <a:t>Aicool</a:t>
                      </a:r>
                      <a:r>
                        <a:rPr lang="en-US" sz="1100" b="0" i="0" u="none" strike="noStrike" dirty="0" smtClean="0">
                          <a:solidFill>
                            <a:srgbClr val="000000"/>
                          </a:solidFill>
                          <a:effectLst/>
                          <a:latin typeface="+mn-lt"/>
                        </a:rPr>
                        <a:t>, PT. Dumas Shipyard, PT. </a:t>
                      </a:r>
                      <a:r>
                        <a:rPr lang="en-US" sz="1100" b="0" i="0" u="none" strike="noStrike" dirty="0" err="1" smtClean="0">
                          <a:solidFill>
                            <a:srgbClr val="000000"/>
                          </a:solidFill>
                          <a:effectLst/>
                          <a:latin typeface="+mn-lt"/>
                        </a:rPr>
                        <a:t>Adiluhung</a:t>
                      </a:r>
                      <a:r>
                        <a:rPr lang="en-US" sz="1100" b="0" i="0" u="none" strike="noStrike" dirty="0" smtClean="0">
                          <a:solidFill>
                            <a:srgbClr val="000000"/>
                          </a:solidFill>
                          <a:effectLst/>
                          <a:latin typeface="+mn-lt"/>
                        </a:rPr>
                        <a:t> Shipyard</a:t>
                      </a:r>
                      <a:endParaRPr lang="en-US" sz="1100" b="0" i="0" u="none" strike="noStrike" dirty="0">
                        <a:solidFill>
                          <a:srgbClr val="000000"/>
                        </a:solidFill>
                        <a:effectLst/>
                        <a:latin typeface="+mn-lt"/>
                      </a:endParaRPr>
                    </a:p>
                  </a:txBody>
                  <a:tcPr marL="7144" marR="7144" marT="9525" marB="0"/>
                </a:tc>
                <a:extLst>
                  <a:ext uri="{0D108BD9-81ED-4DB2-BD59-A6C34878D82A}">
                    <a16:rowId xmlns:a16="http://schemas.microsoft.com/office/drawing/2014/main" xmlns="" val="10006"/>
                  </a:ext>
                </a:extLst>
              </a:tr>
              <a:tr h="370840">
                <a:tc>
                  <a:txBody>
                    <a:bodyPr/>
                    <a:lstStyle/>
                    <a:p>
                      <a:r>
                        <a:rPr lang="en-US" sz="1100" dirty="0" smtClean="0"/>
                        <a:t>7</a:t>
                      </a:r>
                      <a:endParaRPr lang="en-US" sz="1100" dirty="0"/>
                    </a:p>
                  </a:txBody>
                  <a:tcPr marL="68580" marR="68580"/>
                </a:tc>
                <a:tc>
                  <a:txBody>
                    <a:bodyPr/>
                    <a:lstStyle/>
                    <a:p>
                      <a:r>
                        <a:rPr lang="en-US" sz="1100" dirty="0" err="1" smtClean="0"/>
                        <a:t>Politeknik</a:t>
                      </a:r>
                      <a:r>
                        <a:rPr lang="en-US" sz="1100" dirty="0" smtClean="0"/>
                        <a:t> </a:t>
                      </a:r>
                      <a:r>
                        <a:rPr lang="en-US" sz="1100" dirty="0" err="1" smtClean="0"/>
                        <a:t>Negeri</a:t>
                      </a:r>
                      <a:r>
                        <a:rPr lang="en-US" sz="1100" dirty="0" smtClean="0"/>
                        <a:t> Ambon</a:t>
                      </a:r>
                      <a:endParaRPr lang="en-US" sz="1100" dirty="0"/>
                    </a:p>
                  </a:txBody>
                  <a:tcPr marL="68580" marR="68580"/>
                </a:tc>
                <a:tc>
                  <a:txBody>
                    <a:bodyPr/>
                    <a:lstStyle/>
                    <a:p>
                      <a:pPr algn="ctr"/>
                      <a:r>
                        <a:rPr lang="en-US" sz="1100" dirty="0" smtClean="0"/>
                        <a:t>15</a:t>
                      </a:r>
                      <a:endParaRPr lang="en-US" sz="1100" dirty="0"/>
                    </a:p>
                  </a:txBody>
                  <a:tcPr marL="68580" marR="6858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a:rPr>
                        <a:t>UD. </a:t>
                      </a:r>
                      <a:r>
                        <a:rPr lang="en-US" sz="1100" b="0" i="0" u="none" strike="noStrike" dirty="0" err="1">
                          <a:solidFill>
                            <a:srgbClr val="000000"/>
                          </a:solidFill>
                          <a:effectLst/>
                          <a:latin typeface="Calibri"/>
                        </a:rPr>
                        <a:t>Karya</a:t>
                      </a:r>
                      <a:r>
                        <a:rPr lang="en-US" sz="1100" b="0" i="0" u="none" strike="noStrike" dirty="0">
                          <a:solidFill>
                            <a:srgbClr val="000000"/>
                          </a:solidFill>
                          <a:effectLst/>
                          <a:latin typeface="Calibri"/>
                        </a:rPr>
                        <a:t> </a:t>
                      </a:r>
                      <a:r>
                        <a:rPr lang="en-US" sz="1100" b="0" i="0" u="none" strike="noStrike" dirty="0" err="1" smtClean="0">
                          <a:solidFill>
                            <a:srgbClr val="000000"/>
                          </a:solidFill>
                          <a:effectLst/>
                          <a:latin typeface="Calibri"/>
                        </a:rPr>
                        <a:t>Mekar</a:t>
                      </a:r>
                      <a:r>
                        <a:rPr lang="en-US" sz="1100" b="0" i="0" u="none" strike="noStrike" dirty="0" smtClean="0">
                          <a:solidFill>
                            <a:srgbClr val="000000"/>
                          </a:solidFill>
                          <a:effectLst/>
                          <a:latin typeface="Calibri"/>
                        </a:rPr>
                        <a:t>, </a:t>
                      </a:r>
                      <a:r>
                        <a:rPr lang="en-US" sz="1100" b="0" i="0" u="none" strike="noStrike" dirty="0" smtClean="0">
                          <a:solidFill>
                            <a:srgbClr val="000000"/>
                          </a:solidFill>
                          <a:effectLst/>
                          <a:latin typeface="+mn-lt"/>
                        </a:rPr>
                        <a:t>KSO AAE-MSE-WIKA PLTD, </a:t>
                      </a:r>
                      <a:r>
                        <a:rPr lang="en-US" sz="1100" b="0" i="0" u="none" strike="noStrike" dirty="0" err="1" smtClean="0">
                          <a:solidFill>
                            <a:srgbClr val="000000"/>
                          </a:solidFill>
                          <a:effectLst/>
                          <a:latin typeface="+mn-lt"/>
                        </a:rPr>
                        <a:t>Lembaga</a:t>
                      </a:r>
                      <a:r>
                        <a:rPr lang="en-US" sz="1100" b="0" i="0" u="none" strike="noStrike" dirty="0" smtClean="0">
                          <a:solidFill>
                            <a:srgbClr val="000000"/>
                          </a:solidFill>
                          <a:effectLst/>
                          <a:latin typeface="+mn-lt"/>
                        </a:rPr>
                        <a:t> </a:t>
                      </a:r>
                      <a:r>
                        <a:rPr lang="en-US" sz="1100" b="0" i="0" u="none" strike="noStrike" dirty="0" err="1" smtClean="0">
                          <a:solidFill>
                            <a:srgbClr val="000000"/>
                          </a:solidFill>
                          <a:effectLst/>
                          <a:latin typeface="+mn-lt"/>
                        </a:rPr>
                        <a:t>Pengembangan</a:t>
                      </a:r>
                      <a:r>
                        <a:rPr lang="en-US" sz="1100" b="0" i="0" u="none" strike="noStrike" dirty="0" smtClean="0">
                          <a:solidFill>
                            <a:srgbClr val="000000"/>
                          </a:solidFill>
                          <a:effectLst/>
                          <a:latin typeface="+mn-lt"/>
                        </a:rPr>
                        <a:t> </a:t>
                      </a:r>
                      <a:r>
                        <a:rPr lang="en-US" sz="1100" b="0" i="0" u="none" strike="noStrike" dirty="0" err="1" smtClean="0">
                          <a:solidFill>
                            <a:srgbClr val="000000"/>
                          </a:solidFill>
                          <a:effectLst/>
                          <a:latin typeface="+mn-lt"/>
                        </a:rPr>
                        <a:t>Jasa</a:t>
                      </a:r>
                      <a:r>
                        <a:rPr lang="en-US" sz="1100" b="0" i="0" u="none" strike="noStrike" dirty="0" smtClean="0">
                          <a:solidFill>
                            <a:srgbClr val="000000"/>
                          </a:solidFill>
                          <a:effectLst/>
                          <a:latin typeface="+mn-lt"/>
                        </a:rPr>
                        <a:t> </a:t>
                      </a:r>
                      <a:r>
                        <a:rPr lang="en-US" sz="1100" b="0" i="0" u="none" strike="noStrike" dirty="0" err="1" smtClean="0">
                          <a:solidFill>
                            <a:srgbClr val="000000"/>
                          </a:solidFill>
                          <a:effectLst/>
                          <a:latin typeface="+mn-lt"/>
                        </a:rPr>
                        <a:t>Konstruksi</a:t>
                      </a:r>
                      <a:r>
                        <a:rPr lang="en-US" sz="1100" b="0" i="0" u="none" strike="noStrike" dirty="0" smtClean="0">
                          <a:solidFill>
                            <a:srgbClr val="000000"/>
                          </a:solidFill>
                          <a:effectLst/>
                          <a:latin typeface="+mn-lt"/>
                        </a:rPr>
                        <a:t> (LPJK) </a:t>
                      </a:r>
                      <a:r>
                        <a:rPr lang="en-US" sz="1100" b="0" i="0" u="none" strike="noStrike" dirty="0" err="1" smtClean="0">
                          <a:solidFill>
                            <a:srgbClr val="000000"/>
                          </a:solidFill>
                          <a:effectLst/>
                          <a:latin typeface="+mn-lt"/>
                        </a:rPr>
                        <a:t>Propinsi</a:t>
                      </a:r>
                      <a:r>
                        <a:rPr lang="en-US" sz="1100" b="0" i="0" u="none" strike="noStrike" dirty="0" smtClean="0">
                          <a:solidFill>
                            <a:srgbClr val="000000"/>
                          </a:solidFill>
                          <a:effectLst/>
                          <a:latin typeface="+mn-lt"/>
                        </a:rPr>
                        <a:t> Maluku</a:t>
                      </a:r>
                      <a:endParaRPr lang="en-US" sz="1100" b="0" i="0" u="none" strike="noStrike" dirty="0">
                        <a:solidFill>
                          <a:srgbClr val="000000"/>
                        </a:solidFill>
                        <a:effectLst/>
                        <a:latin typeface="Calibri"/>
                      </a:endParaRPr>
                    </a:p>
                  </a:txBody>
                  <a:tcPr marL="7144" marR="7144" marT="9525" marB="0"/>
                </a:tc>
                <a:extLst>
                  <a:ext uri="{0D108BD9-81ED-4DB2-BD59-A6C34878D82A}">
                    <a16:rowId xmlns:a16="http://schemas.microsoft.com/office/drawing/2014/main" xmlns="" val="10007"/>
                  </a:ext>
                </a:extLst>
              </a:tr>
              <a:tr h="370840">
                <a:tc>
                  <a:txBody>
                    <a:bodyPr/>
                    <a:lstStyle/>
                    <a:p>
                      <a:r>
                        <a:rPr lang="en-US" sz="1100" dirty="0" smtClean="0"/>
                        <a:t>8</a:t>
                      </a:r>
                      <a:endParaRPr lang="en-US" sz="1100" dirty="0"/>
                    </a:p>
                  </a:txBody>
                  <a:tcPr marL="68580" marR="68580"/>
                </a:tc>
                <a:tc>
                  <a:txBody>
                    <a:bodyPr/>
                    <a:lstStyle/>
                    <a:p>
                      <a:r>
                        <a:rPr lang="en-US" sz="1100" dirty="0" err="1" smtClean="0"/>
                        <a:t>Politeknik</a:t>
                      </a:r>
                      <a:r>
                        <a:rPr lang="en-US" sz="1100" dirty="0" smtClean="0"/>
                        <a:t> </a:t>
                      </a:r>
                      <a:r>
                        <a:rPr lang="en-US" sz="1100" dirty="0" err="1" smtClean="0"/>
                        <a:t>Negeri</a:t>
                      </a:r>
                      <a:r>
                        <a:rPr lang="en-US" sz="1100" dirty="0" smtClean="0"/>
                        <a:t> Malang</a:t>
                      </a:r>
                      <a:endParaRPr lang="en-US" sz="1100" dirty="0"/>
                    </a:p>
                  </a:txBody>
                  <a:tcPr marL="68580" marR="68580"/>
                </a:tc>
                <a:tc>
                  <a:txBody>
                    <a:bodyPr/>
                    <a:lstStyle/>
                    <a:p>
                      <a:pPr algn="ctr"/>
                      <a:r>
                        <a:rPr lang="en-US" sz="1100" dirty="0" smtClean="0"/>
                        <a:t>142</a:t>
                      </a:r>
                      <a:endParaRPr lang="en-US" sz="1100" dirty="0"/>
                    </a:p>
                  </a:txBody>
                  <a:tcPr marL="68580" marR="68580"/>
                </a:tc>
                <a:tc>
                  <a:txBody>
                    <a:bodyPr/>
                    <a:lstStyle/>
                    <a:p>
                      <a:pPr algn="l" fontAlgn="t"/>
                      <a:r>
                        <a:rPr lang="en-US" sz="1100" b="0" i="0" u="none" strike="noStrike" dirty="0">
                          <a:solidFill>
                            <a:srgbClr val="000000"/>
                          </a:solidFill>
                          <a:effectLst/>
                          <a:latin typeface="Calibri"/>
                        </a:rPr>
                        <a:t>PT. </a:t>
                      </a:r>
                      <a:r>
                        <a:rPr lang="en-US" sz="1100" b="0" i="0" u="none" strike="noStrike" dirty="0" err="1">
                          <a:solidFill>
                            <a:srgbClr val="000000"/>
                          </a:solidFill>
                          <a:effectLst/>
                          <a:latin typeface="Calibri"/>
                        </a:rPr>
                        <a:t>Sumber</a:t>
                      </a:r>
                      <a:r>
                        <a:rPr lang="en-US" sz="1100" b="0" i="0" u="none" strike="noStrike" dirty="0">
                          <a:solidFill>
                            <a:srgbClr val="000000"/>
                          </a:solidFill>
                          <a:effectLst/>
                          <a:latin typeface="Calibri"/>
                        </a:rPr>
                        <a:t> </a:t>
                      </a:r>
                      <a:r>
                        <a:rPr lang="en-US" sz="1100" b="0" i="0" u="none" strike="noStrike" dirty="0" err="1">
                          <a:solidFill>
                            <a:srgbClr val="000000"/>
                          </a:solidFill>
                          <a:effectLst/>
                          <a:latin typeface="Calibri"/>
                        </a:rPr>
                        <a:t>Alfaria</a:t>
                      </a:r>
                      <a:r>
                        <a:rPr lang="en-US" sz="1100" b="0" i="0" u="none" strike="noStrike" dirty="0">
                          <a:solidFill>
                            <a:srgbClr val="000000"/>
                          </a:solidFill>
                          <a:effectLst/>
                          <a:latin typeface="Calibri"/>
                        </a:rPr>
                        <a:t> </a:t>
                      </a:r>
                      <a:r>
                        <a:rPr lang="en-US" sz="1100" b="0" i="0" u="none" strike="noStrike" dirty="0" err="1">
                          <a:solidFill>
                            <a:srgbClr val="000000"/>
                          </a:solidFill>
                          <a:effectLst/>
                          <a:latin typeface="Calibri"/>
                        </a:rPr>
                        <a:t>Trijaya</a:t>
                      </a:r>
                      <a:r>
                        <a:rPr lang="en-US" sz="1100" b="0" i="0" u="none" strike="noStrike" dirty="0">
                          <a:solidFill>
                            <a:srgbClr val="000000"/>
                          </a:solidFill>
                          <a:effectLst/>
                          <a:latin typeface="Calibri"/>
                        </a:rPr>
                        <a:t> </a:t>
                      </a:r>
                      <a:r>
                        <a:rPr lang="en-US" sz="1100" b="0" i="0" u="none" strike="noStrike" dirty="0" err="1">
                          <a:solidFill>
                            <a:srgbClr val="000000"/>
                          </a:solidFill>
                          <a:effectLst/>
                          <a:latin typeface="Calibri"/>
                        </a:rPr>
                        <a:t>Tbk</a:t>
                      </a:r>
                      <a:r>
                        <a:rPr lang="en-US" sz="1100" b="0" i="0" u="none" strike="noStrike" dirty="0">
                          <a:solidFill>
                            <a:srgbClr val="000000"/>
                          </a:solidFill>
                          <a:effectLst/>
                          <a:latin typeface="Calibri"/>
                        </a:rPr>
                        <a:t>. (</a:t>
                      </a:r>
                      <a:r>
                        <a:rPr lang="en-US" sz="1100" b="0" i="0" u="none" strike="noStrike" dirty="0" err="1">
                          <a:solidFill>
                            <a:srgbClr val="000000"/>
                          </a:solidFill>
                          <a:effectLst/>
                          <a:latin typeface="Calibri"/>
                        </a:rPr>
                        <a:t>Alfamart</a:t>
                      </a:r>
                      <a:r>
                        <a:rPr lang="en-US" sz="1100" b="0" i="0" u="none" strike="noStrike" dirty="0">
                          <a:solidFill>
                            <a:srgbClr val="000000"/>
                          </a:solidFill>
                          <a:effectLst/>
                          <a:latin typeface="Calibri"/>
                        </a:rPr>
                        <a:t>)</a:t>
                      </a:r>
                      <a:br>
                        <a:rPr lang="en-US" sz="1100" b="0" i="0" u="none" strike="noStrike" dirty="0">
                          <a:solidFill>
                            <a:srgbClr val="000000"/>
                          </a:solidFill>
                          <a:effectLst/>
                          <a:latin typeface="Calibri"/>
                        </a:rPr>
                      </a:br>
                      <a:r>
                        <a:rPr lang="en-US" sz="1100" b="0" i="0" u="none" strike="noStrike" dirty="0">
                          <a:solidFill>
                            <a:srgbClr val="000000"/>
                          </a:solidFill>
                          <a:effectLst/>
                          <a:latin typeface="Calibri"/>
                        </a:rPr>
                        <a:t>CV. </a:t>
                      </a:r>
                      <a:r>
                        <a:rPr lang="en-US" sz="1100" b="0" i="0" u="none" strike="noStrike" dirty="0" err="1">
                          <a:solidFill>
                            <a:srgbClr val="000000"/>
                          </a:solidFill>
                          <a:effectLst/>
                          <a:latin typeface="Calibri"/>
                        </a:rPr>
                        <a:t>Vigour</a:t>
                      </a:r>
                      <a:r>
                        <a:rPr lang="en-US" sz="1100" b="0" i="0" u="none" strike="noStrike" dirty="0">
                          <a:solidFill>
                            <a:srgbClr val="000000"/>
                          </a:solidFill>
                          <a:effectLst/>
                          <a:latin typeface="Calibri"/>
                        </a:rPr>
                        <a:t> Malang, PT. </a:t>
                      </a:r>
                      <a:r>
                        <a:rPr lang="en-US" sz="1100" b="0" i="0" u="none" strike="noStrike" dirty="0" err="1">
                          <a:solidFill>
                            <a:srgbClr val="000000"/>
                          </a:solidFill>
                          <a:effectLst/>
                          <a:latin typeface="Calibri"/>
                        </a:rPr>
                        <a:t>Toeniel</a:t>
                      </a:r>
                      <a:r>
                        <a:rPr lang="en-US" sz="1100" b="0" i="0" u="none" strike="noStrike" dirty="0">
                          <a:solidFill>
                            <a:srgbClr val="000000"/>
                          </a:solidFill>
                          <a:effectLst/>
                          <a:latin typeface="Calibri"/>
                        </a:rPr>
                        <a:t> Surabaya </a:t>
                      </a:r>
                      <a:r>
                        <a:rPr lang="en-US" sz="1100" b="0" i="0" u="none" strike="noStrike" dirty="0" err="1">
                          <a:solidFill>
                            <a:srgbClr val="000000"/>
                          </a:solidFill>
                          <a:effectLst/>
                          <a:latin typeface="Calibri"/>
                        </a:rPr>
                        <a:t>dll</a:t>
                      </a:r>
                      <a:endParaRPr lang="en-US" sz="1100" b="0" i="0" u="none" strike="noStrike" dirty="0">
                        <a:solidFill>
                          <a:srgbClr val="000000"/>
                        </a:solidFill>
                        <a:effectLst/>
                        <a:latin typeface="Calibri"/>
                      </a:endParaRPr>
                    </a:p>
                  </a:txBody>
                  <a:tcPr marL="7144" marR="7144" marT="9525" marB="0"/>
                </a:tc>
                <a:extLst>
                  <a:ext uri="{0D108BD9-81ED-4DB2-BD59-A6C34878D82A}">
                    <a16:rowId xmlns:a16="http://schemas.microsoft.com/office/drawing/2014/main" xmlns="" val="10008"/>
                  </a:ext>
                </a:extLst>
              </a:tr>
              <a:tr h="370840">
                <a:tc>
                  <a:txBody>
                    <a:bodyPr/>
                    <a:lstStyle/>
                    <a:p>
                      <a:r>
                        <a:rPr lang="en-US" sz="1100" dirty="0" smtClean="0"/>
                        <a:t>9</a:t>
                      </a:r>
                      <a:endParaRPr lang="en-US" sz="1100" dirty="0"/>
                    </a:p>
                  </a:txBody>
                  <a:tcPr marL="68580" marR="68580"/>
                </a:tc>
                <a:tc>
                  <a:txBody>
                    <a:bodyPr/>
                    <a:lstStyle/>
                    <a:p>
                      <a:r>
                        <a:rPr lang="en-US" sz="1100" dirty="0" err="1" smtClean="0"/>
                        <a:t>Politeknik</a:t>
                      </a:r>
                      <a:r>
                        <a:rPr lang="en-US" sz="1100" dirty="0" smtClean="0"/>
                        <a:t> </a:t>
                      </a:r>
                      <a:r>
                        <a:rPr lang="en-US" sz="1100" dirty="0" err="1" smtClean="0"/>
                        <a:t>Maritim</a:t>
                      </a:r>
                      <a:r>
                        <a:rPr lang="en-US" sz="1100" dirty="0" smtClean="0"/>
                        <a:t> </a:t>
                      </a:r>
                      <a:r>
                        <a:rPr lang="en-US" sz="1100" dirty="0" err="1" smtClean="0"/>
                        <a:t>Negeri</a:t>
                      </a:r>
                      <a:r>
                        <a:rPr lang="en-US" sz="1100" dirty="0" smtClean="0"/>
                        <a:t> Indonesia</a:t>
                      </a:r>
                      <a:endParaRPr lang="en-US" sz="1100" dirty="0"/>
                    </a:p>
                  </a:txBody>
                  <a:tcPr marL="68580" marR="68580"/>
                </a:tc>
                <a:tc>
                  <a:txBody>
                    <a:bodyPr/>
                    <a:lstStyle/>
                    <a:p>
                      <a:pPr algn="ctr"/>
                      <a:r>
                        <a:rPr lang="en-US" sz="1100" dirty="0" smtClean="0"/>
                        <a:t>75</a:t>
                      </a:r>
                      <a:endParaRPr lang="en-US" sz="1100" dirty="0"/>
                    </a:p>
                  </a:txBody>
                  <a:tcPr marL="68580" marR="68580"/>
                </a:tc>
                <a:tc>
                  <a:txBody>
                    <a:bodyPr/>
                    <a:lstStyle/>
                    <a:p>
                      <a:pPr algn="l" fontAlgn="b"/>
                      <a:r>
                        <a:rPr lang="en-US" sz="1100" b="0" i="0" u="none" strike="noStrike" dirty="0">
                          <a:solidFill>
                            <a:srgbClr val="000000"/>
                          </a:solidFill>
                          <a:effectLst/>
                          <a:latin typeface="Calibri"/>
                        </a:rPr>
                        <a:t>IPC / </a:t>
                      </a:r>
                      <a:r>
                        <a:rPr lang="en-US" sz="1100" b="0" i="0" u="none" strike="noStrike" dirty="0" smtClean="0">
                          <a:solidFill>
                            <a:srgbClr val="000000"/>
                          </a:solidFill>
                          <a:effectLst/>
                          <a:latin typeface="Calibri"/>
                        </a:rPr>
                        <a:t>PELINDO, SPILL, </a:t>
                      </a:r>
                      <a:r>
                        <a:rPr lang="en-US" sz="1100" b="0" i="0" u="none" strike="noStrike" dirty="0" err="1" smtClean="0">
                          <a:solidFill>
                            <a:srgbClr val="000000"/>
                          </a:solidFill>
                          <a:effectLst/>
                          <a:latin typeface="Calibri"/>
                        </a:rPr>
                        <a:t>Meratus</a:t>
                      </a:r>
                      <a:r>
                        <a:rPr lang="en-US" sz="1100" b="0" i="0" u="none" strike="noStrike" dirty="0" smtClean="0">
                          <a:solidFill>
                            <a:srgbClr val="000000"/>
                          </a:solidFill>
                          <a:effectLst/>
                          <a:latin typeface="Calibri"/>
                        </a:rPr>
                        <a:t>, </a:t>
                      </a:r>
                      <a:r>
                        <a:rPr lang="en-US" sz="1100" b="0" i="0" u="none" strike="noStrike" dirty="0" err="1" smtClean="0">
                          <a:solidFill>
                            <a:srgbClr val="000000"/>
                          </a:solidFill>
                          <a:effectLst/>
                          <a:latin typeface="Calibri"/>
                        </a:rPr>
                        <a:t>Samudera</a:t>
                      </a:r>
                      <a:r>
                        <a:rPr lang="en-US" sz="1100" b="0" i="0" u="none" strike="noStrike" dirty="0" smtClean="0">
                          <a:solidFill>
                            <a:srgbClr val="000000"/>
                          </a:solidFill>
                          <a:effectLst/>
                          <a:latin typeface="Calibri"/>
                        </a:rPr>
                        <a:t> Indonesia, </a:t>
                      </a:r>
                      <a:r>
                        <a:rPr lang="en-US" sz="1100" b="0" i="0" u="none" strike="noStrike" dirty="0" err="1" smtClean="0">
                          <a:solidFill>
                            <a:srgbClr val="000000"/>
                          </a:solidFill>
                          <a:effectLst/>
                          <a:latin typeface="Calibri"/>
                        </a:rPr>
                        <a:t>Adovelin</a:t>
                      </a:r>
                      <a:r>
                        <a:rPr lang="en-US" sz="1100" b="0" i="0" u="none" strike="noStrike" dirty="0" smtClean="0">
                          <a:solidFill>
                            <a:srgbClr val="000000"/>
                          </a:solidFill>
                          <a:effectLst/>
                          <a:latin typeface="Calibri"/>
                        </a:rPr>
                        <a:t> </a:t>
                      </a:r>
                      <a:r>
                        <a:rPr lang="en-US" sz="1100" b="0" i="0" u="none" strike="noStrike" dirty="0" err="1" smtClean="0">
                          <a:solidFill>
                            <a:srgbClr val="000000"/>
                          </a:solidFill>
                          <a:effectLst/>
                          <a:latin typeface="Calibri"/>
                        </a:rPr>
                        <a:t>Raharja</a:t>
                      </a:r>
                      <a:r>
                        <a:rPr lang="en-US" sz="1100" b="0" i="0" u="none" strike="noStrike" dirty="0" smtClean="0">
                          <a:solidFill>
                            <a:srgbClr val="000000"/>
                          </a:solidFill>
                          <a:effectLst/>
                          <a:latin typeface="Calibri"/>
                        </a:rPr>
                        <a:t>, </a:t>
                      </a:r>
                      <a:r>
                        <a:rPr lang="en-US" sz="1100" b="0" i="0" u="none" strike="noStrike" dirty="0" err="1" smtClean="0">
                          <a:solidFill>
                            <a:srgbClr val="000000"/>
                          </a:solidFill>
                          <a:effectLst/>
                          <a:latin typeface="Calibri"/>
                        </a:rPr>
                        <a:t>Beacukai</a:t>
                      </a:r>
                      <a:r>
                        <a:rPr lang="en-US" sz="1100" b="0" i="0" u="none" strike="noStrike" dirty="0" smtClean="0">
                          <a:solidFill>
                            <a:srgbClr val="000000"/>
                          </a:solidFill>
                          <a:effectLst/>
                          <a:latin typeface="Calibri"/>
                        </a:rPr>
                        <a:t> , STAN, </a:t>
                      </a:r>
                      <a:r>
                        <a:rPr lang="en-US" sz="1100" b="0" i="0" u="none" strike="noStrike" dirty="0" err="1" smtClean="0">
                          <a:solidFill>
                            <a:srgbClr val="000000"/>
                          </a:solidFill>
                          <a:effectLst/>
                          <a:latin typeface="Calibri"/>
                        </a:rPr>
                        <a:t>dll</a:t>
                      </a:r>
                      <a:endParaRPr lang="en-US" sz="1100" b="0" i="0" u="none" strike="noStrike" dirty="0">
                        <a:solidFill>
                          <a:srgbClr val="000000"/>
                        </a:solidFill>
                        <a:effectLst/>
                        <a:latin typeface="Calibri"/>
                      </a:endParaRPr>
                    </a:p>
                  </a:txBody>
                  <a:tcPr marL="7144" marR="7144" marT="9525" marB="0" anchor="b"/>
                </a:tc>
                <a:extLst>
                  <a:ext uri="{0D108BD9-81ED-4DB2-BD59-A6C34878D82A}">
                    <a16:rowId xmlns:a16="http://schemas.microsoft.com/office/drawing/2014/main" xmlns="" val="10009"/>
                  </a:ext>
                </a:extLst>
              </a:tr>
              <a:tr h="370840">
                <a:tc>
                  <a:txBody>
                    <a:bodyPr/>
                    <a:lstStyle/>
                    <a:p>
                      <a:r>
                        <a:rPr lang="en-US" sz="1100" dirty="0" smtClean="0"/>
                        <a:t>10</a:t>
                      </a:r>
                      <a:endParaRPr lang="en-US" sz="1100" dirty="0"/>
                    </a:p>
                  </a:txBody>
                  <a:tcPr marL="68580" marR="68580"/>
                </a:tc>
                <a:tc>
                  <a:txBody>
                    <a:bodyPr/>
                    <a:lstStyle/>
                    <a:p>
                      <a:r>
                        <a:rPr lang="en-US" sz="1100" dirty="0" err="1" smtClean="0"/>
                        <a:t>Politeknik</a:t>
                      </a:r>
                      <a:r>
                        <a:rPr lang="en-US" sz="1100" dirty="0" smtClean="0"/>
                        <a:t> </a:t>
                      </a:r>
                      <a:r>
                        <a:rPr lang="en-US" sz="1100" dirty="0" err="1" smtClean="0"/>
                        <a:t>Negeri</a:t>
                      </a:r>
                      <a:r>
                        <a:rPr lang="en-US" sz="1100" dirty="0" smtClean="0"/>
                        <a:t> Banjarmasin</a:t>
                      </a:r>
                      <a:endParaRPr lang="en-US" sz="1100" dirty="0"/>
                    </a:p>
                  </a:txBody>
                  <a:tcPr marL="68580" marR="68580"/>
                </a:tc>
                <a:tc>
                  <a:txBody>
                    <a:bodyPr/>
                    <a:lstStyle/>
                    <a:p>
                      <a:pPr algn="ctr"/>
                      <a:r>
                        <a:rPr lang="en-US" sz="1100" dirty="0" smtClean="0"/>
                        <a:t>41</a:t>
                      </a:r>
                      <a:endParaRPr lang="en-US" sz="1100" dirty="0"/>
                    </a:p>
                  </a:txBody>
                  <a:tcPr marL="68580" marR="68580"/>
                </a:tc>
                <a:tc>
                  <a:txBody>
                    <a:bodyPr/>
                    <a:lstStyle/>
                    <a:p>
                      <a:pPr algn="l" fontAlgn="b"/>
                      <a:r>
                        <a:rPr lang="en-US" sz="1100" b="0" i="0" u="none" strike="noStrike" dirty="0" smtClean="0">
                          <a:solidFill>
                            <a:srgbClr val="000000"/>
                          </a:solidFill>
                          <a:effectLst/>
                          <a:latin typeface="+mn-lt"/>
                        </a:rPr>
                        <a:t>PT. </a:t>
                      </a:r>
                      <a:r>
                        <a:rPr lang="en-US" sz="1100" b="0" i="0" u="none" strike="noStrike" dirty="0" err="1" smtClean="0">
                          <a:solidFill>
                            <a:srgbClr val="000000"/>
                          </a:solidFill>
                          <a:effectLst/>
                          <a:latin typeface="+mn-lt"/>
                        </a:rPr>
                        <a:t>Trakindo</a:t>
                      </a:r>
                      <a:r>
                        <a:rPr lang="en-US" sz="1100" b="0" i="0" u="none" strike="noStrike" dirty="0" smtClean="0">
                          <a:solidFill>
                            <a:srgbClr val="000000"/>
                          </a:solidFill>
                          <a:effectLst/>
                          <a:latin typeface="+mn-lt"/>
                        </a:rPr>
                        <a:t> </a:t>
                      </a:r>
                      <a:r>
                        <a:rPr lang="en-US" sz="1100" b="0" i="0" u="none" strike="noStrike" dirty="0" err="1" smtClean="0">
                          <a:solidFill>
                            <a:srgbClr val="000000"/>
                          </a:solidFill>
                          <a:effectLst/>
                          <a:latin typeface="+mn-lt"/>
                        </a:rPr>
                        <a:t>Utama</a:t>
                      </a:r>
                      <a:r>
                        <a:rPr lang="en-US" sz="1100" b="0" i="0" u="none" strike="noStrike" dirty="0" smtClean="0">
                          <a:solidFill>
                            <a:srgbClr val="000000"/>
                          </a:solidFill>
                          <a:effectLst/>
                          <a:latin typeface="+mn-lt"/>
                        </a:rPr>
                        <a:t>, PT. Kalimantan Prima </a:t>
                      </a:r>
                      <a:r>
                        <a:rPr lang="en-US" sz="1100" b="0" i="0" u="none" strike="noStrike" dirty="0" err="1" smtClean="0">
                          <a:solidFill>
                            <a:srgbClr val="000000"/>
                          </a:solidFill>
                          <a:effectLst/>
                          <a:latin typeface="+mn-lt"/>
                        </a:rPr>
                        <a:t>Persada</a:t>
                      </a:r>
                      <a:r>
                        <a:rPr lang="en-US" sz="1100" b="0" i="0" u="none" strike="noStrike" dirty="0" smtClean="0">
                          <a:solidFill>
                            <a:srgbClr val="000000"/>
                          </a:solidFill>
                          <a:effectLst/>
                          <a:latin typeface="+mn-lt"/>
                        </a:rPr>
                        <a:t>, PT. PLN, PT. </a:t>
                      </a:r>
                      <a:r>
                        <a:rPr lang="en-US" sz="1100" b="0" i="0" u="none" strike="noStrike" dirty="0" err="1" smtClean="0">
                          <a:solidFill>
                            <a:srgbClr val="000000"/>
                          </a:solidFill>
                          <a:effectLst/>
                          <a:latin typeface="+mn-lt"/>
                        </a:rPr>
                        <a:t>Indomobil</a:t>
                      </a:r>
                      <a:endParaRPr lang="en-US" sz="1100" b="0" i="0" u="none" strike="noStrike" dirty="0">
                        <a:solidFill>
                          <a:srgbClr val="000000"/>
                        </a:solidFill>
                        <a:effectLst/>
                        <a:latin typeface="Calibri"/>
                      </a:endParaRPr>
                    </a:p>
                  </a:txBody>
                  <a:tcPr marL="7144" marR="7144" marT="9525" marB="0" anchor="b"/>
                </a:tc>
                <a:extLst>
                  <a:ext uri="{0D108BD9-81ED-4DB2-BD59-A6C34878D82A}">
                    <a16:rowId xmlns:a16="http://schemas.microsoft.com/office/drawing/2014/main" xmlns="" val="10010"/>
                  </a:ext>
                </a:extLst>
              </a:tr>
              <a:tr h="370840">
                <a:tc>
                  <a:txBody>
                    <a:bodyPr/>
                    <a:lstStyle/>
                    <a:p>
                      <a:r>
                        <a:rPr lang="en-US" sz="1100" dirty="0" smtClean="0"/>
                        <a:t>11</a:t>
                      </a:r>
                      <a:endParaRPr lang="en-US" sz="1100" dirty="0"/>
                    </a:p>
                  </a:txBody>
                  <a:tcPr marL="68580" marR="68580"/>
                </a:tc>
                <a:tc>
                  <a:txBody>
                    <a:bodyPr/>
                    <a:lstStyle/>
                    <a:p>
                      <a:r>
                        <a:rPr lang="en-US" sz="1100" dirty="0" err="1" smtClean="0"/>
                        <a:t>Politeknik</a:t>
                      </a:r>
                      <a:r>
                        <a:rPr lang="en-US" sz="1100" dirty="0" smtClean="0"/>
                        <a:t> </a:t>
                      </a:r>
                      <a:r>
                        <a:rPr lang="en-US" sz="1100" dirty="0" err="1" smtClean="0"/>
                        <a:t>Pertanian</a:t>
                      </a:r>
                      <a:r>
                        <a:rPr lang="en-US" sz="1100" dirty="0" smtClean="0"/>
                        <a:t> </a:t>
                      </a:r>
                      <a:r>
                        <a:rPr lang="en-US" sz="1100" dirty="0" err="1" smtClean="0"/>
                        <a:t>Negeri</a:t>
                      </a:r>
                      <a:r>
                        <a:rPr lang="en-US" sz="1100" dirty="0" smtClean="0"/>
                        <a:t> </a:t>
                      </a:r>
                      <a:r>
                        <a:rPr lang="en-US" sz="1100" dirty="0" err="1" smtClean="0"/>
                        <a:t>Pangkep</a:t>
                      </a:r>
                      <a:endParaRPr lang="en-US" sz="1100" dirty="0"/>
                    </a:p>
                  </a:txBody>
                  <a:tcPr marL="68580" marR="68580"/>
                </a:tc>
                <a:tc>
                  <a:txBody>
                    <a:bodyPr/>
                    <a:lstStyle/>
                    <a:p>
                      <a:pPr algn="ctr"/>
                      <a:r>
                        <a:rPr lang="en-US" sz="1100" dirty="0" smtClean="0"/>
                        <a:t>110</a:t>
                      </a:r>
                      <a:endParaRPr lang="en-US" sz="1100" dirty="0"/>
                    </a:p>
                  </a:txBody>
                  <a:tcPr marL="68580" marR="68580"/>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Calibri"/>
                        </a:rPr>
                        <a:t>PT. </a:t>
                      </a:r>
                      <a:r>
                        <a:rPr lang="en-US" sz="1100" b="0" i="0" u="none" strike="noStrike" dirty="0" smtClean="0">
                          <a:solidFill>
                            <a:srgbClr val="000000"/>
                          </a:solidFill>
                          <a:effectLst/>
                          <a:latin typeface="Calibri"/>
                        </a:rPr>
                        <a:t>IKI, </a:t>
                      </a:r>
                      <a:r>
                        <a:rPr lang="en-US" sz="1100" b="0" i="0" u="none" strike="noStrike" dirty="0" err="1" smtClean="0">
                          <a:solidFill>
                            <a:srgbClr val="000000"/>
                          </a:solidFill>
                          <a:effectLst/>
                          <a:latin typeface="Calibri"/>
                        </a:rPr>
                        <a:t>PT.Pelindo</a:t>
                      </a:r>
                      <a:r>
                        <a:rPr lang="en-US" sz="1100" b="0" i="0" u="none" strike="noStrike" dirty="0" smtClean="0">
                          <a:solidFill>
                            <a:srgbClr val="000000"/>
                          </a:solidFill>
                          <a:effectLst/>
                          <a:latin typeface="Calibri"/>
                        </a:rPr>
                        <a:t> IV. PT.IKI,</a:t>
                      </a:r>
                      <a:r>
                        <a:rPr lang="en-US" sz="1100" b="0" i="0" u="none" strike="noStrike" baseline="0" dirty="0" smtClean="0">
                          <a:solidFill>
                            <a:srgbClr val="000000"/>
                          </a:solidFill>
                          <a:effectLst/>
                          <a:latin typeface="Calibri"/>
                        </a:rPr>
                        <a:t> PT, </a:t>
                      </a:r>
                      <a:r>
                        <a:rPr lang="en-US" sz="1100" b="0" i="0" u="none" strike="noStrike" baseline="0" dirty="0" err="1" smtClean="0">
                          <a:solidFill>
                            <a:srgbClr val="000000"/>
                          </a:solidFill>
                          <a:effectLst/>
                          <a:latin typeface="Calibri"/>
                        </a:rPr>
                        <a:t>Benur</a:t>
                      </a:r>
                      <a:r>
                        <a:rPr lang="en-US" sz="1100" b="0" i="0" u="none" strike="noStrike" baseline="0" dirty="0" smtClean="0">
                          <a:solidFill>
                            <a:srgbClr val="000000"/>
                          </a:solidFill>
                          <a:effectLst/>
                          <a:latin typeface="Calibri"/>
                        </a:rPr>
                        <a:t> Kita, </a:t>
                      </a:r>
                      <a:r>
                        <a:rPr lang="en-US" sz="1100" b="0" i="0" u="none" strike="noStrike" dirty="0" smtClean="0">
                          <a:solidFill>
                            <a:srgbClr val="000000"/>
                          </a:solidFill>
                          <a:effectLst/>
                          <a:latin typeface="+mn-lt"/>
                        </a:rPr>
                        <a:t>PT. Eastern Flour Mils, Makassar, </a:t>
                      </a:r>
                      <a:r>
                        <a:rPr lang="it-IT" sz="1100" b="0" i="0" u="none" strike="noStrike" dirty="0" smtClean="0">
                          <a:solidFill>
                            <a:srgbClr val="000000"/>
                          </a:solidFill>
                          <a:effectLst/>
                          <a:latin typeface="+mn-lt"/>
                        </a:rPr>
                        <a:t>PT. Central Protein Prima, Tbk, Jakarta, dll</a:t>
                      </a:r>
                      <a:endParaRPr lang="en-US" sz="1100" b="0" i="0" u="none" strike="noStrike" dirty="0">
                        <a:solidFill>
                          <a:srgbClr val="000000"/>
                        </a:solidFill>
                        <a:effectLst/>
                        <a:latin typeface="Calibri"/>
                      </a:endParaRPr>
                    </a:p>
                  </a:txBody>
                  <a:tcPr marL="7144" marR="7144" marT="9525" marB="0"/>
                </a:tc>
                <a:extLst>
                  <a:ext uri="{0D108BD9-81ED-4DB2-BD59-A6C34878D82A}">
                    <a16:rowId xmlns:a16="http://schemas.microsoft.com/office/drawing/2014/main" xmlns="" val="10011"/>
                  </a:ext>
                </a:extLst>
              </a:tr>
              <a:tr h="370840">
                <a:tc>
                  <a:txBody>
                    <a:bodyPr/>
                    <a:lstStyle/>
                    <a:p>
                      <a:r>
                        <a:rPr lang="en-US" sz="1100" dirty="0" smtClean="0"/>
                        <a:t>12</a:t>
                      </a:r>
                      <a:endParaRPr lang="en-US" sz="1100" dirty="0"/>
                    </a:p>
                  </a:txBody>
                  <a:tcPr marL="68580" marR="68580"/>
                </a:tc>
                <a:tc>
                  <a:txBody>
                    <a:bodyPr/>
                    <a:lstStyle/>
                    <a:p>
                      <a:r>
                        <a:rPr lang="en-US" sz="1100" dirty="0" err="1" smtClean="0"/>
                        <a:t>Politeknik</a:t>
                      </a:r>
                      <a:r>
                        <a:rPr lang="en-US" sz="1100" dirty="0" smtClean="0"/>
                        <a:t> </a:t>
                      </a:r>
                      <a:r>
                        <a:rPr lang="en-US" sz="1100" dirty="0" err="1" smtClean="0"/>
                        <a:t>Manufaktur</a:t>
                      </a:r>
                      <a:r>
                        <a:rPr lang="en-US" sz="1100" dirty="0" smtClean="0"/>
                        <a:t> </a:t>
                      </a:r>
                      <a:r>
                        <a:rPr lang="en-US" sz="1100" dirty="0" err="1" smtClean="0"/>
                        <a:t>Negeri</a:t>
                      </a:r>
                      <a:r>
                        <a:rPr lang="en-US" sz="1100" dirty="0" smtClean="0"/>
                        <a:t> Bandung</a:t>
                      </a:r>
                      <a:endParaRPr lang="en-US" sz="1100" dirty="0"/>
                    </a:p>
                  </a:txBody>
                  <a:tcPr marL="68580" marR="68580"/>
                </a:tc>
                <a:tc>
                  <a:txBody>
                    <a:bodyPr/>
                    <a:lstStyle/>
                    <a:p>
                      <a:pPr algn="ctr"/>
                      <a:r>
                        <a:rPr lang="en-US" sz="1100" dirty="0" smtClean="0"/>
                        <a:t>145</a:t>
                      </a:r>
                      <a:endParaRPr lang="en-US" sz="1100" dirty="0"/>
                    </a:p>
                  </a:txBody>
                  <a:tcPr marL="68580" marR="68580"/>
                </a:tc>
                <a:tc>
                  <a:txBody>
                    <a:bodyPr/>
                    <a:lstStyle/>
                    <a:p>
                      <a:pPr algn="l" fontAlgn="t"/>
                      <a:r>
                        <a:rPr lang="en-US" sz="1100" b="0" i="0" u="none" strike="noStrike" dirty="0" smtClean="0">
                          <a:solidFill>
                            <a:srgbClr val="000000"/>
                          </a:solidFill>
                          <a:effectLst/>
                          <a:latin typeface="Calibri"/>
                        </a:rPr>
                        <a:t>Sentra </a:t>
                      </a:r>
                      <a:r>
                        <a:rPr lang="en-US" sz="1100" b="0" i="0" u="none" strike="noStrike" dirty="0" err="1" smtClean="0">
                          <a:solidFill>
                            <a:srgbClr val="000000"/>
                          </a:solidFill>
                          <a:effectLst/>
                          <a:latin typeface="Calibri"/>
                        </a:rPr>
                        <a:t>Industri</a:t>
                      </a:r>
                      <a:r>
                        <a:rPr lang="en-US" sz="1100" b="0" i="0" u="none" strike="noStrike" dirty="0" smtClean="0">
                          <a:solidFill>
                            <a:srgbClr val="000000"/>
                          </a:solidFill>
                          <a:effectLst/>
                          <a:latin typeface="Calibri"/>
                        </a:rPr>
                        <a:t> </a:t>
                      </a:r>
                      <a:r>
                        <a:rPr lang="en-US" sz="1100" b="0" i="0" u="none" strike="noStrike" dirty="0" err="1" smtClean="0">
                          <a:solidFill>
                            <a:srgbClr val="000000"/>
                          </a:solidFill>
                          <a:effectLst/>
                          <a:latin typeface="Calibri"/>
                        </a:rPr>
                        <a:t>Logam</a:t>
                      </a:r>
                      <a:r>
                        <a:rPr lang="en-US" sz="1100" b="0" i="0" u="none" strike="noStrike" dirty="0" smtClean="0">
                          <a:solidFill>
                            <a:srgbClr val="000000"/>
                          </a:solidFill>
                          <a:effectLst/>
                          <a:latin typeface="Calibri"/>
                        </a:rPr>
                        <a:t> </a:t>
                      </a:r>
                      <a:r>
                        <a:rPr lang="en-US" sz="1100" b="0" i="0" u="none" strike="noStrike" dirty="0" err="1" smtClean="0">
                          <a:solidFill>
                            <a:srgbClr val="000000"/>
                          </a:solidFill>
                          <a:effectLst/>
                          <a:latin typeface="Calibri"/>
                        </a:rPr>
                        <a:t>Batuceper</a:t>
                      </a:r>
                      <a:r>
                        <a:rPr lang="en-US" sz="1100" b="0" i="0" u="none" strike="noStrike" dirty="0" smtClean="0">
                          <a:solidFill>
                            <a:srgbClr val="000000"/>
                          </a:solidFill>
                          <a:effectLst/>
                          <a:latin typeface="Calibri"/>
                        </a:rPr>
                        <a:t>, </a:t>
                      </a:r>
                      <a:r>
                        <a:rPr lang="en-US" sz="1100" dirty="0" smtClean="0"/>
                        <a:t>PT. INCO-Sumitomo </a:t>
                      </a:r>
                      <a:r>
                        <a:rPr lang="en-US" sz="1100" dirty="0" err="1" smtClean="0"/>
                        <a:t>Sorwako</a:t>
                      </a:r>
                      <a:r>
                        <a:rPr lang="en-US" sz="1100" dirty="0" smtClean="0"/>
                        <a:t>, PT. TIMAH, </a:t>
                      </a:r>
                      <a:r>
                        <a:rPr lang="en-US" sz="1100" dirty="0" err="1" smtClean="0"/>
                        <a:t>dll</a:t>
                      </a:r>
                      <a:endParaRPr lang="en-US" sz="1100" b="0" i="0" u="none" strike="noStrike" dirty="0">
                        <a:solidFill>
                          <a:srgbClr val="000000"/>
                        </a:solidFill>
                        <a:effectLst/>
                        <a:latin typeface="Calibri"/>
                      </a:endParaRPr>
                    </a:p>
                  </a:txBody>
                  <a:tcPr marL="7144" marR="7144" marT="9525" marB="0"/>
                </a:tc>
                <a:extLst>
                  <a:ext uri="{0D108BD9-81ED-4DB2-BD59-A6C34878D82A}">
                    <a16:rowId xmlns:a16="http://schemas.microsoft.com/office/drawing/2014/main" xmlns="" val="10012"/>
                  </a:ext>
                </a:extLst>
              </a:tr>
            </a:tbl>
          </a:graphicData>
        </a:graphic>
      </p:graphicFrame>
      <p:sp>
        <p:nvSpPr>
          <p:cNvPr id="5" name="TextBox 4"/>
          <p:cNvSpPr txBox="1"/>
          <p:nvPr/>
        </p:nvSpPr>
        <p:spPr>
          <a:xfrm>
            <a:off x="1143000" y="0"/>
            <a:ext cx="6858000" cy="369332"/>
          </a:xfrm>
          <a:prstGeom prst="rect">
            <a:avLst/>
          </a:prstGeom>
          <a:solidFill>
            <a:schemeClr val="tx2">
              <a:lumMod val="20000"/>
              <a:lumOff val="80000"/>
            </a:schemeClr>
          </a:solidFill>
        </p:spPr>
        <p:txBody>
          <a:bodyPr wrap="square" rtlCol="0">
            <a:spAutoFit/>
          </a:bodyPr>
          <a:lstStyle/>
          <a:p>
            <a:pPr algn="ctr"/>
            <a:r>
              <a:rPr lang="en-US" b="1" dirty="0" err="1" smtClean="0"/>
              <a:t>Daftar</a:t>
            </a:r>
            <a:r>
              <a:rPr lang="en-US" b="1" dirty="0" smtClean="0"/>
              <a:t> 12 </a:t>
            </a:r>
            <a:r>
              <a:rPr lang="en-US" b="1" dirty="0" err="1" smtClean="0"/>
              <a:t>Poltek</a:t>
            </a:r>
            <a:r>
              <a:rPr lang="en-US" b="1" dirty="0" smtClean="0"/>
              <a:t> yang </a:t>
            </a:r>
            <a:r>
              <a:rPr lang="en-US" b="1" dirty="0" err="1" smtClean="0"/>
              <a:t>Direevitalisasi</a:t>
            </a:r>
            <a:r>
              <a:rPr lang="en-US" b="1" dirty="0" smtClean="0"/>
              <a:t> </a:t>
            </a:r>
            <a:r>
              <a:rPr lang="en-US" b="1" dirty="0" err="1" smtClean="0"/>
              <a:t>dan</a:t>
            </a:r>
            <a:r>
              <a:rPr lang="en-US" b="1" dirty="0" smtClean="0"/>
              <a:t> </a:t>
            </a:r>
            <a:r>
              <a:rPr lang="en-US" b="1" dirty="0" err="1" smtClean="0"/>
              <a:t>Kerja</a:t>
            </a:r>
            <a:r>
              <a:rPr lang="en-US" b="1" dirty="0" smtClean="0"/>
              <a:t> </a:t>
            </a:r>
            <a:r>
              <a:rPr lang="en-US" b="1" dirty="0" err="1"/>
              <a:t>Sama</a:t>
            </a:r>
            <a:r>
              <a:rPr lang="en-US" b="1" dirty="0"/>
              <a:t> </a:t>
            </a:r>
            <a:r>
              <a:rPr lang="en-US" b="1" dirty="0" err="1" smtClean="0"/>
              <a:t>dengan</a:t>
            </a:r>
            <a:r>
              <a:rPr lang="en-US" b="1" dirty="0" smtClean="0"/>
              <a:t> </a:t>
            </a:r>
            <a:r>
              <a:rPr lang="en-US" b="1" dirty="0" err="1"/>
              <a:t>Industri</a:t>
            </a:r>
            <a:endParaRPr lang="en-US" b="1" dirty="0"/>
          </a:p>
        </p:txBody>
      </p:sp>
    </p:spTree>
    <p:extLst>
      <p:ext uri="{BB962C8B-B14F-4D97-AF65-F5344CB8AC3E}">
        <p14:creationId xmlns:p14="http://schemas.microsoft.com/office/powerpoint/2010/main" val="2718679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TotalTime>
  <Words>794</Words>
  <Application>Microsoft Office PowerPoint</Application>
  <PresentationFormat>On-screen Show (4:3)</PresentationFormat>
  <Paragraphs>145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Global Competitiveness Indonesia</vt:lpstr>
      <vt:lpstr>Labor Competitiveness (Pay and Productivity)</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user</cp:lastModifiedBy>
  <cp:revision>28</cp:revision>
  <cp:lastPrinted>2016-10-19T03:11:58Z</cp:lastPrinted>
  <dcterms:created xsi:type="dcterms:W3CDTF">2016-10-16T01:54:16Z</dcterms:created>
  <dcterms:modified xsi:type="dcterms:W3CDTF">2016-11-07T17:29:14Z</dcterms:modified>
</cp:coreProperties>
</file>